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F4C3C26-82EC-42B0-BB6E-CB0C10DEB084}">
  <a:tblStyle styleId="{EF4C3C26-82EC-42B0-BB6E-CB0C10DEB08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slide" Target="slides/slide15.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c7bf16e4a8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 name="Google Shape;58;gc7bf16e4a8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caf5f23410_0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caf5f23410_0_5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caf5f23410_0_5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c7bf16e523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c7bf16e523_0_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c7bf16e523_0_9: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c7bf16e523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c7bf16e523_0_1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c7bf16e523_0_1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c7bf16e523_0_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c7bf16e523_0_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gc7bf16e523_0_3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caf5f23410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caf5f23410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caf5f23410_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caf5f23410_0_7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52. </a:t>
            </a:r>
            <a:endParaRPr/>
          </a:p>
        </p:txBody>
      </p:sp>
      <p:sp>
        <p:nvSpPr>
          <p:cNvPr id="195" name="Google Shape;195;gcaf5f23410_0_7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cafcb2b3e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67" name="Google Shape;67;gcafcb2b3e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c7bf16e4a8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 name="Google Shape;74;gc7bf16e4a8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c7bf16e523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1" name="Google Shape;91;gc7bf16e523_0_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gc7bf16e523_0_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caf5f23410_0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8" name="Google Shape;98;gcaf5f23410_0_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gcaf5f23410_0_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c7bf16e4a8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c7bf16e4a8_0_3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43. </a:t>
            </a:r>
            <a:endParaRPr/>
          </a:p>
        </p:txBody>
      </p:sp>
      <p:sp>
        <p:nvSpPr>
          <p:cNvPr id="106" name="Google Shape;106;gc7bf16e4a8_0_3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c7bf16e4a8_0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c7bf16e4a8_0_3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c7bf16e4a8_0_3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caf5f23410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caf5f23410_0_2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caf5f23410_0_2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caf5f23410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caf5f23410_0_3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caf5f23410_0_35: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hyperlink" Target="http://www.youtube.com/watch?v=4ASKMcdCc3g" TargetMode="External"/><Relationship Id="rId4" Type="http://schemas.openxmlformats.org/officeDocument/2006/relationships/image" Target="../media/image4.jpg"/><Relationship Id="rId5"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hyperlink" Target="http://www.youtube.com/watch?v=XAZP03ijzAo" TargetMode="Externa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hyperlink" Target="http://www.youtube.com/watch?v=YmI3xjZk_y0" TargetMode="Externa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59" name="Shape 59"/>
        <p:cNvGrpSpPr/>
        <p:nvPr/>
      </p:nvGrpSpPr>
      <p:grpSpPr>
        <a:xfrm>
          <a:off x="0" y="0"/>
          <a:ext cx="0" cy="0"/>
          <a:chOff x="0" y="0"/>
          <a:chExt cx="0" cy="0"/>
        </a:xfrm>
      </p:grpSpPr>
      <p:sp>
        <p:nvSpPr>
          <p:cNvPr id="60" name="Google Shape;60;p14"/>
          <p:cNvSpPr txBox="1"/>
          <p:nvPr/>
        </p:nvSpPr>
        <p:spPr>
          <a:xfrm>
            <a:off x="5529288" y="219463"/>
            <a:ext cx="3271800" cy="2472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b="1" lang="en" sz="3400">
                <a:solidFill>
                  <a:schemeClr val="lt1"/>
                </a:solidFill>
                <a:latin typeface="Avenir"/>
                <a:ea typeface="Avenir"/>
                <a:cs typeface="Avenir"/>
                <a:sym typeface="Avenir"/>
              </a:rPr>
              <a:t>Lesson 5: </a:t>
            </a:r>
            <a:br>
              <a:rPr b="1" lang="en" sz="3400">
                <a:solidFill>
                  <a:schemeClr val="lt1"/>
                </a:solidFill>
                <a:latin typeface="Avenir"/>
                <a:ea typeface="Avenir"/>
                <a:cs typeface="Avenir"/>
                <a:sym typeface="Avenir"/>
              </a:rPr>
            </a:br>
            <a:r>
              <a:rPr b="1" lang="en" sz="3400">
                <a:solidFill>
                  <a:schemeClr val="lt1"/>
                </a:solidFill>
                <a:latin typeface="Avenir"/>
                <a:ea typeface="Avenir"/>
                <a:cs typeface="Avenir"/>
                <a:sym typeface="Avenir"/>
              </a:rPr>
              <a:t>Environmental Justice: Niger Delta Negligence</a:t>
            </a:r>
            <a:endParaRPr b="1" sz="34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b="1" i="0" sz="3100" u="none" cap="none" strike="noStrike">
              <a:solidFill>
                <a:srgbClr val="000000"/>
              </a:solidFill>
            </a:endParaRPr>
          </a:p>
        </p:txBody>
      </p:sp>
      <p:cxnSp>
        <p:nvCxnSpPr>
          <p:cNvPr id="61" name="Google Shape;61;p14"/>
          <p:cNvCxnSpPr/>
          <p:nvPr/>
        </p:nvCxnSpPr>
        <p:spPr>
          <a:xfrm flipH="1" rot="10800000">
            <a:off x="5600700" y="2941613"/>
            <a:ext cx="3129000" cy="14400"/>
          </a:xfrm>
          <a:prstGeom prst="straightConnector1">
            <a:avLst/>
          </a:prstGeom>
          <a:noFill/>
          <a:ln cap="flat" cmpd="sng" w="28575">
            <a:solidFill>
              <a:srgbClr val="FFFFFF"/>
            </a:solidFill>
            <a:prstDash val="solid"/>
            <a:round/>
            <a:headEnd len="med" w="med" type="none"/>
            <a:tailEnd len="med" w="med" type="none"/>
          </a:ln>
        </p:spPr>
      </p:cxnSp>
      <p:sp>
        <p:nvSpPr>
          <p:cNvPr id="62" name="Google Shape;62;p14"/>
          <p:cNvSpPr txBox="1"/>
          <p:nvPr/>
        </p:nvSpPr>
        <p:spPr>
          <a:xfrm>
            <a:off x="5600700" y="3133969"/>
            <a:ext cx="3129000" cy="831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lang="en" sz="2300">
                <a:solidFill>
                  <a:schemeClr val="lt1"/>
                </a:solidFill>
                <a:latin typeface="Avenir"/>
                <a:ea typeface="Avenir"/>
                <a:cs typeface="Avenir"/>
                <a:sym typeface="Avenir"/>
              </a:rPr>
              <a:t>ECOLOGICAL JUSTICE IN WORLD POETRY</a:t>
            </a:r>
            <a:endParaRPr sz="23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sz="23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rPr lang="en" sz="900">
                <a:solidFill>
                  <a:schemeClr val="lt1"/>
                </a:solidFill>
                <a:latin typeface="Avenir"/>
                <a:ea typeface="Avenir"/>
                <a:cs typeface="Avenir"/>
                <a:sym typeface="Avenir"/>
              </a:rPr>
              <a:t>THE MERANTI COLLECTIVE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0000"/>
              </a:solidFill>
              <a:latin typeface="Arial"/>
              <a:ea typeface="Arial"/>
              <a:cs typeface="Arial"/>
              <a:sym typeface="Arial"/>
            </a:endParaRPr>
          </a:p>
        </p:txBody>
      </p:sp>
      <p:pic>
        <p:nvPicPr>
          <p:cNvPr id="63" name="Google Shape;63;p14"/>
          <p:cNvPicPr preferRelativeResize="0"/>
          <p:nvPr/>
        </p:nvPicPr>
        <p:blipFill rotWithShape="1">
          <a:blip r:embed="rId3">
            <a:alphaModFix/>
          </a:blip>
          <a:srcRect b="0" l="7149" r="20632" t="0"/>
          <a:stretch/>
        </p:blipFill>
        <p:spPr>
          <a:xfrm>
            <a:off x="-30125" y="0"/>
            <a:ext cx="5248926" cy="5143499"/>
          </a:xfrm>
          <a:prstGeom prst="rect">
            <a:avLst/>
          </a:prstGeom>
          <a:noFill/>
          <a:ln>
            <a:noFill/>
          </a:ln>
        </p:spPr>
      </p:pic>
      <p:sp>
        <p:nvSpPr>
          <p:cNvPr id="64" name="Google Shape;64;p14"/>
          <p:cNvSpPr txBox="1"/>
          <p:nvPr/>
        </p:nvSpPr>
        <p:spPr>
          <a:xfrm>
            <a:off x="-30062" y="4589400"/>
            <a:ext cx="52488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3"/>
          <p:cNvSpPr txBox="1"/>
          <p:nvPr>
            <p:ph type="title"/>
          </p:nvPr>
        </p:nvSpPr>
        <p:spPr>
          <a:xfrm>
            <a:off x="283519" y="118275"/>
            <a:ext cx="5470800" cy="685500"/>
          </a:xfrm>
          <a:prstGeom prst="rect">
            <a:avLst/>
          </a:prstGeom>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Recap</a:t>
            </a:r>
            <a:r>
              <a:rPr b="1" lang="en" sz="2700">
                <a:solidFill>
                  <a:srgbClr val="434343"/>
                </a:solidFill>
                <a:latin typeface="Avenir"/>
                <a:ea typeface="Avenir"/>
                <a:cs typeface="Avenir"/>
                <a:sym typeface="Avenir"/>
              </a:rPr>
              <a:t>: </a:t>
            </a:r>
            <a:br>
              <a:rPr b="1" lang="en" sz="2700">
                <a:solidFill>
                  <a:srgbClr val="434343"/>
                </a:solidFill>
                <a:latin typeface="Avenir"/>
                <a:ea typeface="Avenir"/>
                <a:cs typeface="Avenir"/>
                <a:sym typeface="Avenir"/>
              </a:rPr>
            </a:br>
            <a:r>
              <a:rPr b="1" lang="en" sz="2700">
                <a:solidFill>
                  <a:srgbClr val="434343"/>
                </a:solidFill>
                <a:latin typeface="Avenir"/>
                <a:ea typeface="Avenir"/>
                <a:cs typeface="Avenir"/>
                <a:sym typeface="Avenir"/>
              </a:rPr>
              <a:t>Analysing Figurative Language (ABC) </a:t>
            </a:r>
            <a:endParaRPr b="1" sz="2700">
              <a:solidFill>
                <a:srgbClr val="434343"/>
              </a:solidFill>
              <a:latin typeface="Avenir"/>
              <a:ea typeface="Avenir"/>
              <a:cs typeface="Avenir"/>
              <a:sym typeface="Avenir"/>
            </a:endParaRPr>
          </a:p>
        </p:txBody>
      </p:sp>
      <p:cxnSp>
        <p:nvCxnSpPr>
          <p:cNvPr id="151" name="Google Shape;151;p23"/>
          <p:cNvCxnSpPr/>
          <p:nvPr/>
        </p:nvCxnSpPr>
        <p:spPr>
          <a:xfrm flipH="1" rot="10800000">
            <a:off x="376219" y="803554"/>
            <a:ext cx="5285400" cy="300"/>
          </a:xfrm>
          <a:prstGeom prst="straightConnector1">
            <a:avLst/>
          </a:prstGeom>
          <a:noFill/>
          <a:ln cap="flat" cmpd="sng" w="9525">
            <a:solidFill>
              <a:schemeClr val="dk1"/>
            </a:solidFill>
            <a:prstDash val="solid"/>
            <a:miter lim="800000"/>
            <a:headEnd len="sm" w="sm" type="none"/>
            <a:tailEnd len="sm" w="sm" type="none"/>
          </a:ln>
        </p:spPr>
      </p:cxnSp>
      <p:graphicFrame>
        <p:nvGraphicFramePr>
          <p:cNvPr id="152" name="Google Shape;152;p23"/>
          <p:cNvGraphicFramePr/>
          <p:nvPr/>
        </p:nvGraphicFramePr>
        <p:xfrm>
          <a:off x="376225" y="946750"/>
          <a:ext cx="3000000" cy="3000000"/>
        </p:xfrm>
        <a:graphic>
          <a:graphicData uri="http://schemas.openxmlformats.org/drawingml/2006/table">
            <a:tbl>
              <a:tblPr>
                <a:noFill/>
                <a:tableStyleId>{EF4C3C26-82EC-42B0-BB6E-CB0C10DEB084}</a:tableStyleId>
              </a:tblPr>
              <a:tblGrid>
                <a:gridCol w="1707925"/>
                <a:gridCol w="3577475"/>
              </a:tblGrid>
              <a:tr h="1243450">
                <a:tc>
                  <a:txBody>
                    <a:bodyPr/>
                    <a:lstStyle/>
                    <a:p>
                      <a:pPr indent="0" lvl="0" marL="0" rtl="0" algn="l">
                        <a:lnSpc>
                          <a:spcPct val="115000"/>
                        </a:lnSpc>
                        <a:spcBef>
                          <a:spcPts val="0"/>
                        </a:spcBef>
                        <a:spcAft>
                          <a:spcPts val="0"/>
                        </a:spcAft>
                        <a:buNone/>
                      </a:pPr>
                      <a:r>
                        <a:rPr lang="en" sz="1600">
                          <a:solidFill>
                            <a:schemeClr val="dk1"/>
                          </a:solidFill>
                          <a:latin typeface="Avenir"/>
                          <a:ea typeface="Avenir"/>
                          <a:cs typeface="Avenir"/>
                          <a:sym typeface="Avenir"/>
                        </a:rPr>
                        <a:t>[A] is compared to [B],</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The poet </a:t>
                      </a:r>
                      <a:r>
                        <a:rPr lang="en" sz="1600">
                          <a:latin typeface="Avenir"/>
                          <a:ea typeface="Avenir"/>
                          <a:cs typeface="Avenir"/>
                          <a:sym typeface="Avenir"/>
                        </a:rPr>
                        <a:t>describes</a:t>
                      </a:r>
                      <a:r>
                        <a:rPr lang="en" sz="1600">
                          <a:latin typeface="Avenir"/>
                          <a:ea typeface="Avenir"/>
                          <a:cs typeface="Avenir"/>
                          <a:sym typeface="Avenir"/>
                        </a:rPr>
                        <a:t> </a:t>
                      </a:r>
                      <a:r>
                        <a:rPr lang="en" sz="1600">
                          <a:highlight>
                            <a:srgbClr val="D9D2E9"/>
                          </a:highlight>
                          <a:latin typeface="Avenir"/>
                          <a:ea typeface="Avenir"/>
                          <a:cs typeface="Avenir"/>
                          <a:sym typeface="Avenir"/>
                        </a:rPr>
                        <a:t>[A</a:t>
                      </a:r>
                      <a:r>
                        <a:rPr lang="en" sz="1600">
                          <a:solidFill>
                            <a:schemeClr val="dk1"/>
                          </a:solidFill>
                          <a:highlight>
                            <a:srgbClr val="D9D2E9"/>
                          </a:highlight>
                          <a:latin typeface="Avenir"/>
                          <a:ea typeface="Avenir"/>
                          <a:cs typeface="Avenir"/>
                          <a:sym typeface="Avenir"/>
                        </a:rPr>
                        <a:t>] the flare-stacks </a:t>
                      </a:r>
                      <a:r>
                        <a:rPr lang="en" sz="1600">
                          <a:latin typeface="Avenir"/>
                          <a:ea typeface="Avenir"/>
                          <a:cs typeface="Avenir"/>
                          <a:sym typeface="Avenir"/>
                        </a:rPr>
                        <a:t>using the metaphor of an“</a:t>
                      </a:r>
                      <a:r>
                        <a:rPr lang="en" sz="1600">
                          <a:highlight>
                            <a:srgbClr val="EAD1DC"/>
                          </a:highlight>
                          <a:latin typeface="Avenir"/>
                          <a:ea typeface="Avenir"/>
                          <a:cs typeface="Avenir"/>
                          <a:sym typeface="Avenir"/>
                        </a:rPr>
                        <a:t>[B</a:t>
                      </a:r>
                      <a:r>
                        <a:rPr lang="en" sz="1600">
                          <a:highlight>
                            <a:srgbClr val="EAD1DC"/>
                          </a:highlight>
                          <a:latin typeface="Avenir"/>
                          <a:ea typeface="Avenir"/>
                          <a:cs typeface="Avenir"/>
                          <a:sym typeface="Avenir"/>
                        </a:rPr>
                        <a:t>] Iron-Dragon”</a:t>
                      </a:r>
                      <a:r>
                        <a:rPr lang="en" sz="1600">
                          <a:latin typeface="Avenir"/>
                          <a:ea typeface="Avenir"/>
                          <a:cs typeface="Avenir"/>
                          <a:sym typeface="Avenir"/>
                        </a:rPr>
                        <a:t> </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solidFill>
                            <a:schemeClr val="dk1"/>
                          </a:solidFill>
                          <a:latin typeface="Avenir"/>
                          <a:ea typeface="Avenir"/>
                          <a:cs typeface="Avenir"/>
                          <a:sym typeface="Avenir"/>
                        </a:rPr>
                        <a:t>which connotes [C] about [A]</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This description of the flare-stacks as monstrous, mythological creatures made of modern material </a:t>
                      </a:r>
                      <a:r>
                        <a:rPr lang="en" sz="1600" u="sng">
                          <a:latin typeface="Avenir"/>
                          <a:ea typeface="Avenir"/>
                          <a:cs typeface="Avenir"/>
                          <a:sym typeface="Avenir"/>
                        </a:rPr>
                        <a:t>connotes</a:t>
                      </a:r>
                      <a:r>
                        <a:rPr lang="en" sz="1600">
                          <a:latin typeface="Avenir"/>
                          <a:ea typeface="Avenir"/>
                          <a:cs typeface="Avenir"/>
                          <a:sym typeface="Avenir"/>
                        </a:rPr>
                        <a:t> how modern </a:t>
                      </a:r>
                      <a:r>
                        <a:rPr lang="en" sz="1600">
                          <a:latin typeface="Avenir"/>
                          <a:ea typeface="Avenir"/>
                          <a:cs typeface="Avenir"/>
                          <a:sym typeface="Avenir"/>
                        </a:rPr>
                        <a:t>technology, in the form of the </a:t>
                      </a:r>
                      <a:r>
                        <a:rPr lang="en" sz="1600">
                          <a:highlight>
                            <a:srgbClr val="D9D2E9"/>
                          </a:highlight>
                          <a:latin typeface="Avenir"/>
                          <a:ea typeface="Avenir"/>
                          <a:cs typeface="Avenir"/>
                          <a:sym typeface="Avenir"/>
                        </a:rPr>
                        <a:t>[A] flare-stack</a:t>
                      </a:r>
                      <a:r>
                        <a:rPr lang="en" sz="1600">
                          <a:latin typeface="Avenir"/>
                          <a:ea typeface="Avenir"/>
                          <a:cs typeface="Avenir"/>
                          <a:sym typeface="Avenir"/>
                        </a:rPr>
                        <a:t>, </a:t>
                      </a:r>
                      <a:r>
                        <a:rPr lang="en" sz="1600">
                          <a:highlight>
                            <a:srgbClr val="B6D7A8"/>
                          </a:highlight>
                          <a:latin typeface="Avenir"/>
                          <a:ea typeface="Avenir"/>
                          <a:cs typeface="Avenir"/>
                          <a:sym typeface="Avenir"/>
                        </a:rPr>
                        <a:t>threatens to harm the people it is supposed to benefit </a:t>
                      </a:r>
                      <a:endParaRPr sz="1600">
                        <a:highlight>
                          <a:srgbClr val="B6D7A8"/>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53" name="Google Shape;153;p23"/>
          <p:cNvPicPr preferRelativeResize="0"/>
          <p:nvPr/>
        </p:nvPicPr>
        <p:blipFill>
          <a:blip r:embed="rId3">
            <a:alphaModFix/>
          </a:blip>
          <a:stretch>
            <a:fillRect/>
          </a:stretch>
        </p:blipFill>
        <p:spPr>
          <a:xfrm>
            <a:off x="5754325" y="570951"/>
            <a:ext cx="3201300" cy="4001600"/>
          </a:xfrm>
          <a:prstGeom prst="rect">
            <a:avLst/>
          </a:prstGeom>
          <a:noFill/>
          <a:ln>
            <a:noFill/>
          </a:ln>
        </p:spPr>
      </p:pic>
      <p:sp>
        <p:nvSpPr>
          <p:cNvPr id="154" name="Google Shape;154;p23"/>
          <p:cNvSpPr/>
          <p:nvPr/>
        </p:nvSpPr>
        <p:spPr>
          <a:xfrm>
            <a:off x="5614550" y="570950"/>
            <a:ext cx="1989600" cy="19896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3"/>
          <p:cNvSpPr/>
          <p:nvPr/>
        </p:nvSpPr>
        <p:spPr>
          <a:xfrm>
            <a:off x="7575600" y="781550"/>
            <a:ext cx="1568400" cy="15684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23"/>
          <p:cNvSpPr txBox="1"/>
          <p:nvPr/>
        </p:nvSpPr>
        <p:spPr>
          <a:xfrm>
            <a:off x="7723500" y="2826700"/>
            <a:ext cx="1272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dk1"/>
                </a:solidFill>
                <a:highlight>
                  <a:schemeClr val="accent6"/>
                </a:highlight>
              </a:rPr>
              <a:t>flare-stack</a:t>
            </a:r>
            <a:endParaRPr b="1">
              <a:highlight>
                <a:schemeClr val="accent6"/>
              </a:highlight>
            </a:endParaRPr>
          </a:p>
        </p:txBody>
      </p:sp>
      <p:cxnSp>
        <p:nvCxnSpPr>
          <p:cNvPr id="157" name="Google Shape;157;p23"/>
          <p:cNvCxnSpPr/>
          <p:nvPr/>
        </p:nvCxnSpPr>
        <p:spPr>
          <a:xfrm flipH="1" rot="10800000">
            <a:off x="8263400" y="2343650"/>
            <a:ext cx="66900" cy="5070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4"/>
          <p:cNvSpPr txBox="1"/>
          <p:nvPr/>
        </p:nvSpPr>
        <p:spPr>
          <a:xfrm>
            <a:off x="283519" y="969413"/>
            <a:ext cx="4525800" cy="3540300"/>
          </a:xfrm>
          <a:prstGeom prst="rect">
            <a:avLst/>
          </a:prstGeom>
          <a:noFill/>
          <a:ln>
            <a:noFill/>
          </a:ln>
        </p:spPr>
        <p:txBody>
          <a:bodyPr anchorCtr="0" anchor="t" bIns="68575" lIns="68575" spcFirstLastPara="1" rIns="68575" wrap="square" tIns="68575">
            <a:spAutoFit/>
          </a:bodyPr>
          <a:lstStyle/>
          <a:p>
            <a:pPr indent="0" lvl="0" marL="0" rtl="0" algn="just">
              <a:spcBef>
                <a:spcPts val="0"/>
              </a:spcBef>
              <a:spcAft>
                <a:spcPts val="0"/>
              </a:spcAft>
              <a:buNone/>
            </a:pPr>
            <a:r>
              <a:rPr lang="en" sz="1700">
                <a:latin typeface="Avenir"/>
                <a:ea typeface="Avenir"/>
                <a:cs typeface="Avenir"/>
                <a:sym typeface="Avenir"/>
              </a:rPr>
              <a:t>You are a local representative from the Niger Delta, arguing your case during a televised debate with a Shell representative. </a:t>
            </a:r>
            <a:endParaRPr sz="1700">
              <a:latin typeface="Avenir"/>
              <a:ea typeface="Avenir"/>
              <a:cs typeface="Avenir"/>
              <a:sym typeface="Avenir"/>
            </a:endParaRPr>
          </a:p>
          <a:p>
            <a:pPr indent="0" lvl="0" marL="0" rtl="0" algn="just">
              <a:spcBef>
                <a:spcPts val="0"/>
              </a:spcBef>
              <a:spcAft>
                <a:spcPts val="0"/>
              </a:spcAft>
              <a:buNone/>
            </a:pPr>
            <a:r>
              <a:t/>
            </a:r>
            <a:endParaRPr sz="1700">
              <a:latin typeface="Avenir"/>
              <a:ea typeface="Avenir"/>
              <a:cs typeface="Avenir"/>
              <a:sym typeface="Avenir"/>
            </a:endParaRPr>
          </a:p>
          <a:p>
            <a:pPr indent="0" lvl="0" marL="0" rtl="0" algn="just">
              <a:spcBef>
                <a:spcPts val="0"/>
              </a:spcBef>
              <a:spcAft>
                <a:spcPts val="0"/>
              </a:spcAft>
              <a:buNone/>
            </a:pPr>
            <a:r>
              <a:rPr lang="en" sz="1700">
                <a:latin typeface="Avenir"/>
                <a:ea typeface="Avenir"/>
                <a:cs typeface="Avenir"/>
                <a:sym typeface="Avenir"/>
              </a:rPr>
              <a:t>You are researching Shell’s previous statements and have identified 2 of their key arguments:</a:t>
            </a:r>
            <a:endParaRPr sz="1700">
              <a:latin typeface="Avenir"/>
              <a:ea typeface="Avenir"/>
              <a:cs typeface="Avenir"/>
              <a:sym typeface="Avenir"/>
            </a:endParaRPr>
          </a:p>
          <a:p>
            <a:pPr indent="0" lvl="0" marL="0" rtl="0" algn="just">
              <a:spcBef>
                <a:spcPts val="0"/>
              </a:spcBef>
              <a:spcAft>
                <a:spcPts val="0"/>
              </a:spcAft>
              <a:buNone/>
            </a:pPr>
            <a:r>
              <a:t/>
            </a:r>
            <a:endParaRPr sz="1700">
              <a:latin typeface="Avenir"/>
              <a:ea typeface="Avenir"/>
              <a:cs typeface="Avenir"/>
              <a:sym typeface="Avenir"/>
            </a:endParaRPr>
          </a:p>
          <a:p>
            <a:pPr indent="-273050" lvl="0" marL="342900" rtl="0" algn="just">
              <a:spcBef>
                <a:spcPts val="0"/>
              </a:spcBef>
              <a:spcAft>
                <a:spcPts val="0"/>
              </a:spcAft>
              <a:buSzPts val="1700"/>
              <a:buFont typeface="Avenir"/>
              <a:buAutoNum type="alphaLcPeriod"/>
            </a:pPr>
            <a:r>
              <a:rPr lang="en" sz="1700">
                <a:latin typeface="Avenir"/>
                <a:ea typeface="Avenir"/>
                <a:cs typeface="Avenir"/>
                <a:sym typeface="Avenir"/>
              </a:rPr>
              <a:t>Shell brings development and prosperity to Nigeria. (Monetary) </a:t>
            </a:r>
            <a:endParaRPr sz="1700">
              <a:latin typeface="Avenir"/>
              <a:ea typeface="Avenir"/>
              <a:cs typeface="Avenir"/>
              <a:sym typeface="Avenir"/>
            </a:endParaRPr>
          </a:p>
          <a:p>
            <a:pPr indent="-273050" lvl="0" marL="342900" rtl="0" algn="just">
              <a:spcBef>
                <a:spcPts val="0"/>
              </a:spcBef>
              <a:spcAft>
                <a:spcPts val="0"/>
              </a:spcAft>
              <a:buSzPts val="1700"/>
              <a:buFont typeface="Avenir"/>
              <a:buAutoNum type="alphaLcPeriod"/>
            </a:pPr>
            <a:r>
              <a:rPr lang="en" sz="1700">
                <a:latin typeface="Avenir"/>
                <a:ea typeface="Avenir"/>
                <a:cs typeface="Avenir"/>
                <a:sym typeface="Avenir"/>
              </a:rPr>
              <a:t>Nigerians live peacefully alongside Shell’s operations. (Emotions) </a:t>
            </a:r>
            <a:endParaRPr sz="1700">
              <a:latin typeface="Avenir"/>
              <a:ea typeface="Avenir"/>
              <a:cs typeface="Avenir"/>
              <a:sym typeface="Avenir"/>
            </a:endParaRPr>
          </a:p>
          <a:p>
            <a:pPr indent="0" lvl="0" marL="0" rtl="0" algn="just">
              <a:spcBef>
                <a:spcPts val="0"/>
              </a:spcBef>
              <a:spcAft>
                <a:spcPts val="0"/>
              </a:spcAft>
              <a:buNone/>
            </a:pPr>
            <a:r>
              <a:t/>
            </a:r>
            <a:endParaRPr sz="1700">
              <a:latin typeface="Avenir"/>
              <a:ea typeface="Avenir"/>
              <a:cs typeface="Avenir"/>
              <a:sym typeface="Avenir"/>
            </a:endParaRPr>
          </a:p>
        </p:txBody>
      </p:sp>
      <p:sp>
        <p:nvSpPr>
          <p:cNvPr id="164" name="Google Shape;164;p24"/>
          <p:cNvSpPr txBox="1"/>
          <p:nvPr>
            <p:ph type="title"/>
          </p:nvPr>
        </p:nvSpPr>
        <p:spPr>
          <a:xfrm>
            <a:off x="283519" y="194475"/>
            <a:ext cx="5470800" cy="685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APPLICATION: DEBATE</a:t>
            </a:r>
            <a:endParaRPr b="1" sz="2700">
              <a:solidFill>
                <a:srgbClr val="434343"/>
              </a:solidFill>
              <a:latin typeface="Avenir"/>
              <a:ea typeface="Avenir"/>
              <a:cs typeface="Avenir"/>
              <a:sym typeface="Avenir"/>
            </a:endParaRPr>
          </a:p>
        </p:txBody>
      </p:sp>
      <p:cxnSp>
        <p:nvCxnSpPr>
          <p:cNvPr id="165" name="Google Shape;165;p24"/>
          <p:cNvCxnSpPr/>
          <p:nvPr/>
        </p:nvCxnSpPr>
        <p:spPr>
          <a:xfrm flipH="1" rot="10800000">
            <a:off x="376219" y="879754"/>
            <a:ext cx="5285400" cy="300"/>
          </a:xfrm>
          <a:prstGeom prst="straightConnector1">
            <a:avLst/>
          </a:prstGeom>
          <a:noFill/>
          <a:ln cap="flat" cmpd="sng" w="9525">
            <a:solidFill>
              <a:schemeClr val="dk1"/>
            </a:solidFill>
            <a:prstDash val="solid"/>
            <a:miter lim="800000"/>
            <a:headEnd len="sm" w="sm" type="none"/>
            <a:tailEnd len="sm" w="sm" type="none"/>
          </a:ln>
        </p:spPr>
      </p:cxnSp>
      <p:pic>
        <p:nvPicPr>
          <p:cNvPr id="166" name="Google Shape;166;p24"/>
          <p:cNvPicPr preferRelativeResize="0"/>
          <p:nvPr/>
        </p:nvPicPr>
        <p:blipFill rotWithShape="1">
          <a:blip r:embed="rId3">
            <a:alphaModFix/>
          </a:blip>
          <a:srcRect b="0" l="6256" r="6247" t="0"/>
          <a:stretch/>
        </p:blipFill>
        <p:spPr>
          <a:xfrm>
            <a:off x="5661625" y="0"/>
            <a:ext cx="3600450" cy="5143500"/>
          </a:xfrm>
          <a:prstGeom prst="rect">
            <a:avLst/>
          </a:prstGeom>
          <a:noFill/>
          <a:ln>
            <a:noFill/>
          </a:ln>
        </p:spPr>
      </p:pic>
      <p:sp>
        <p:nvSpPr>
          <p:cNvPr id="167" name="Google Shape;167;p24"/>
          <p:cNvSpPr txBox="1"/>
          <p:nvPr/>
        </p:nvSpPr>
        <p:spPr>
          <a:xfrm>
            <a:off x="5725975" y="4390200"/>
            <a:ext cx="3600600" cy="800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5"/>
          <p:cNvSpPr txBox="1"/>
          <p:nvPr/>
        </p:nvSpPr>
        <p:spPr>
          <a:xfrm>
            <a:off x="283519" y="969413"/>
            <a:ext cx="4923300" cy="1446900"/>
          </a:xfrm>
          <a:prstGeom prst="rect">
            <a:avLst/>
          </a:prstGeom>
          <a:noFill/>
          <a:ln>
            <a:noFill/>
          </a:ln>
        </p:spPr>
        <p:txBody>
          <a:bodyPr anchorCtr="0" anchor="t" bIns="68575" lIns="68575" spcFirstLastPara="1" rIns="68575" wrap="square" tIns="68575">
            <a:spAutoFit/>
          </a:bodyPr>
          <a:lstStyle/>
          <a:p>
            <a:pPr indent="0" lvl="0" marL="0" rtl="0" algn="just">
              <a:spcBef>
                <a:spcPts val="0"/>
              </a:spcBef>
              <a:spcAft>
                <a:spcPts val="0"/>
              </a:spcAft>
              <a:buNone/>
            </a:pPr>
            <a:r>
              <a:rPr lang="en" sz="1700">
                <a:latin typeface="Avenir"/>
                <a:ea typeface="Avenir"/>
                <a:cs typeface="Avenir"/>
                <a:sym typeface="Avenir"/>
              </a:rPr>
              <a:t>You are to prepare counter arguments using the poem as evidence. Your response should take the form of: </a:t>
            </a:r>
            <a:endParaRPr sz="1700">
              <a:latin typeface="Avenir"/>
              <a:ea typeface="Avenir"/>
              <a:cs typeface="Avenir"/>
              <a:sym typeface="Avenir"/>
            </a:endParaRPr>
          </a:p>
          <a:p>
            <a:pPr indent="0" lvl="0" marL="0" rtl="0" algn="just">
              <a:spcBef>
                <a:spcPts val="0"/>
              </a:spcBef>
              <a:spcAft>
                <a:spcPts val="0"/>
              </a:spcAft>
              <a:buNone/>
            </a:pPr>
            <a:r>
              <a:t/>
            </a:r>
            <a:endParaRPr sz="1700">
              <a:latin typeface="Avenir"/>
              <a:ea typeface="Avenir"/>
              <a:cs typeface="Avenir"/>
              <a:sym typeface="Avenir"/>
            </a:endParaRPr>
          </a:p>
          <a:p>
            <a:pPr indent="0" lvl="0" marL="0" rtl="0" algn="just">
              <a:spcBef>
                <a:spcPts val="0"/>
              </a:spcBef>
              <a:spcAft>
                <a:spcPts val="0"/>
              </a:spcAft>
              <a:buNone/>
            </a:pPr>
            <a:r>
              <a:t/>
            </a:r>
            <a:endParaRPr sz="1700">
              <a:latin typeface="Avenir"/>
              <a:ea typeface="Avenir"/>
              <a:cs typeface="Avenir"/>
              <a:sym typeface="Avenir"/>
            </a:endParaRPr>
          </a:p>
        </p:txBody>
      </p:sp>
      <p:sp>
        <p:nvSpPr>
          <p:cNvPr id="174" name="Google Shape;174;p25"/>
          <p:cNvSpPr txBox="1"/>
          <p:nvPr>
            <p:ph type="title"/>
          </p:nvPr>
        </p:nvSpPr>
        <p:spPr>
          <a:xfrm>
            <a:off x="283519" y="194475"/>
            <a:ext cx="5470800" cy="685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YOUR TASK (10 mins):</a:t>
            </a:r>
            <a:endParaRPr b="1" sz="2700">
              <a:solidFill>
                <a:srgbClr val="434343"/>
              </a:solidFill>
              <a:latin typeface="Avenir"/>
              <a:ea typeface="Avenir"/>
              <a:cs typeface="Avenir"/>
              <a:sym typeface="Avenir"/>
            </a:endParaRPr>
          </a:p>
        </p:txBody>
      </p:sp>
      <p:cxnSp>
        <p:nvCxnSpPr>
          <p:cNvPr id="175" name="Google Shape;175;p25"/>
          <p:cNvCxnSpPr/>
          <p:nvPr/>
        </p:nvCxnSpPr>
        <p:spPr>
          <a:xfrm flipH="1" rot="10800000">
            <a:off x="376219" y="879754"/>
            <a:ext cx="5285400" cy="300"/>
          </a:xfrm>
          <a:prstGeom prst="straightConnector1">
            <a:avLst/>
          </a:prstGeom>
          <a:noFill/>
          <a:ln cap="flat" cmpd="sng" w="9525">
            <a:solidFill>
              <a:schemeClr val="dk1"/>
            </a:solidFill>
            <a:prstDash val="solid"/>
            <a:miter lim="800000"/>
            <a:headEnd len="sm" w="sm" type="none"/>
            <a:tailEnd len="sm" w="sm" type="none"/>
          </a:ln>
        </p:spPr>
      </p:cxnSp>
      <p:sp>
        <p:nvSpPr>
          <p:cNvPr id="176" name="Google Shape;176;p25"/>
          <p:cNvSpPr txBox="1"/>
          <p:nvPr/>
        </p:nvSpPr>
        <p:spPr>
          <a:xfrm>
            <a:off x="283519" y="2026294"/>
            <a:ext cx="4923300" cy="2755200"/>
          </a:xfrm>
          <a:prstGeom prst="rect">
            <a:avLst/>
          </a:prstGeom>
          <a:noFill/>
          <a:ln cap="flat" cmpd="sng" w="9525">
            <a:solidFill>
              <a:srgbClr val="980000"/>
            </a:solidFill>
            <a:prstDash val="solid"/>
            <a:round/>
            <a:headEnd len="sm" w="sm" type="none"/>
            <a:tailEnd len="sm" w="sm" type="none"/>
          </a:ln>
        </p:spPr>
        <p:txBody>
          <a:bodyPr anchorCtr="0" anchor="t" bIns="68575" lIns="68575" spcFirstLastPara="1" rIns="68575" wrap="square" tIns="68575">
            <a:spAutoFit/>
          </a:bodyPr>
          <a:lstStyle/>
          <a:p>
            <a:pPr indent="0" lvl="0" marL="0" rtl="0" algn="ctr">
              <a:spcBef>
                <a:spcPts val="0"/>
              </a:spcBef>
              <a:spcAft>
                <a:spcPts val="0"/>
              </a:spcAft>
              <a:buNone/>
            </a:pPr>
            <a:r>
              <a:rPr lang="en" sz="1700">
                <a:latin typeface="Avenir"/>
                <a:ea typeface="Avenir"/>
                <a:cs typeface="Avenir"/>
                <a:sym typeface="Avenir"/>
              </a:rPr>
              <a:t>“I disagree with the given statement because the poem juxtaposes [A] with [B]. This has the effect of [E], which tells us that …” </a:t>
            </a:r>
            <a:endParaRPr sz="1700">
              <a:latin typeface="Avenir"/>
              <a:ea typeface="Avenir"/>
              <a:cs typeface="Avenir"/>
              <a:sym typeface="Avenir"/>
            </a:endParaRPr>
          </a:p>
          <a:p>
            <a:pPr indent="0" lvl="0" marL="0" rtl="0" algn="ctr">
              <a:spcBef>
                <a:spcPts val="0"/>
              </a:spcBef>
              <a:spcAft>
                <a:spcPts val="0"/>
              </a:spcAft>
              <a:buNone/>
            </a:pPr>
            <a:r>
              <a:t/>
            </a:r>
            <a:endParaRPr sz="1700">
              <a:latin typeface="Avenir"/>
              <a:ea typeface="Avenir"/>
              <a:cs typeface="Avenir"/>
              <a:sym typeface="Avenir"/>
            </a:endParaRPr>
          </a:p>
          <a:p>
            <a:pPr indent="0" lvl="0" marL="0" rtl="0" algn="ctr">
              <a:spcBef>
                <a:spcPts val="0"/>
              </a:spcBef>
              <a:spcAft>
                <a:spcPts val="0"/>
              </a:spcAft>
              <a:buNone/>
            </a:pPr>
            <a:r>
              <a:rPr lang="en" sz="1700">
                <a:latin typeface="Avenir"/>
                <a:ea typeface="Avenir"/>
                <a:cs typeface="Avenir"/>
                <a:sym typeface="Avenir"/>
              </a:rPr>
              <a:t>OR </a:t>
            </a:r>
            <a:endParaRPr sz="1700">
              <a:latin typeface="Avenir"/>
              <a:ea typeface="Avenir"/>
              <a:cs typeface="Avenir"/>
              <a:sym typeface="Avenir"/>
            </a:endParaRPr>
          </a:p>
          <a:p>
            <a:pPr indent="0" lvl="0" marL="0" rtl="0" algn="ctr">
              <a:spcBef>
                <a:spcPts val="0"/>
              </a:spcBef>
              <a:spcAft>
                <a:spcPts val="0"/>
              </a:spcAft>
              <a:buNone/>
            </a:pPr>
            <a:r>
              <a:t/>
            </a:r>
            <a:endParaRPr sz="1700">
              <a:latin typeface="Avenir"/>
              <a:ea typeface="Avenir"/>
              <a:cs typeface="Avenir"/>
              <a:sym typeface="Avenir"/>
            </a:endParaRPr>
          </a:p>
          <a:p>
            <a:pPr indent="0" lvl="0" marL="0" rtl="0" algn="ctr">
              <a:spcBef>
                <a:spcPts val="0"/>
              </a:spcBef>
              <a:spcAft>
                <a:spcPts val="0"/>
              </a:spcAft>
              <a:buNone/>
            </a:pPr>
            <a:r>
              <a:rPr lang="en" sz="1700">
                <a:latin typeface="Avenir"/>
                <a:ea typeface="Avenir"/>
                <a:cs typeface="Avenir"/>
                <a:sym typeface="Avenir"/>
              </a:rPr>
              <a:t>“I disagree with the given statement because the poem uses [figurative / sensory language device] in the line [evidence]. [A] is compared to [B], which connotes [C] about [A]”</a:t>
            </a:r>
            <a:endParaRPr sz="1100"/>
          </a:p>
        </p:txBody>
      </p:sp>
      <p:pic>
        <p:nvPicPr>
          <p:cNvPr descr="This timer counts down silently until it reaches 0:00, then a police siren sounds to alert you that time is up." id="177" name="Google Shape;177;p25" title="10 Minute Timer">
            <a:hlinkClick r:id="rId3"/>
          </p:cNvPr>
          <p:cNvPicPr preferRelativeResize="0"/>
          <p:nvPr/>
        </p:nvPicPr>
        <p:blipFill>
          <a:blip r:embed="rId4">
            <a:alphaModFix/>
          </a:blip>
          <a:stretch>
            <a:fillRect/>
          </a:stretch>
        </p:blipFill>
        <p:spPr>
          <a:xfrm>
            <a:off x="4020163" y="52294"/>
            <a:ext cx="1103675" cy="827756"/>
          </a:xfrm>
          <a:prstGeom prst="rect">
            <a:avLst/>
          </a:prstGeom>
          <a:noFill/>
          <a:ln>
            <a:noFill/>
          </a:ln>
        </p:spPr>
      </p:pic>
      <p:pic>
        <p:nvPicPr>
          <p:cNvPr id="178" name="Google Shape;178;p25"/>
          <p:cNvPicPr preferRelativeResize="0"/>
          <p:nvPr/>
        </p:nvPicPr>
        <p:blipFill rotWithShape="1">
          <a:blip r:embed="rId5">
            <a:alphaModFix/>
          </a:blip>
          <a:srcRect b="0" l="10155" r="15611" t="5802"/>
          <a:stretch/>
        </p:blipFill>
        <p:spPr>
          <a:xfrm>
            <a:off x="5661625" y="-114300"/>
            <a:ext cx="3482375" cy="5257800"/>
          </a:xfrm>
          <a:prstGeom prst="rect">
            <a:avLst/>
          </a:prstGeom>
          <a:noFill/>
          <a:ln>
            <a:noFill/>
          </a:ln>
        </p:spPr>
      </p:pic>
      <p:sp>
        <p:nvSpPr>
          <p:cNvPr id="179" name="Google Shape;179;p25"/>
          <p:cNvSpPr txBox="1"/>
          <p:nvPr/>
        </p:nvSpPr>
        <p:spPr>
          <a:xfrm>
            <a:off x="5784325" y="4390200"/>
            <a:ext cx="3389700" cy="800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26"/>
          <p:cNvPicPr preferRelativeResize="0"/>
          <p:nvPr/>
        </p:nvPicPr>
        <p:blipFill rotWithShape="1">
          <a:blip r:embed="rId3">
            <a:alphaModFix/>
          </a:blip>
          <a:srcRect b="5835" l="0" r="0" t="3838"/>
          <a:stretch/>
        </p:blipFill>
        <p:spPr>
          <a:xfrm>
            <a:off x="558675" y="487331"/>
            <a:ext cx="8026649" cy="4078256"/>
          </a:xfrm>
          <a:prstGeom prst="rect">
            <a:avLst/>
          </a:prstGeom>
          <a:noFill/>
          <a:ln>
            <a:noFill/>
          </a:ln>
        </p:spPr>
      </p:pic>
      <p:sp>
        <p:nvSpPr>
          <p:cNvPr id="186" name="Google Shape;186;p26"/>
          <p:cNvSpPr txBox="1"/>
          <p:nvPr/>
        </p:nvSpPr>
        <p:spPr>
          <a:xfrm>
            <a:off x="558675" y="4565588"/>
            <a:ext cx="8026800" cy="4002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lang="en" sz="1700">
                <a:highlight>
                  <a:srgbClr val="FCE5CD"/>
                </a:highlight>
              </a:rPr>
              <a:t>https://tinyurl.com/slowviolencexlv</a:t>
            </a:r>
            <a:endParaRPr b="1" sz="1700">
              <a:highlight>
                <a:srgbClr val="FCE5CD"/>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7"/>
          <p:cNvSpPr txBox="1"/>
          <p:nvPr>
            <p:ph type="title"/>
          </p:nvPr>
        </p:nvSpPr>
        <p:spPr>
          <a:xfrm>
            <a:off x="628650" y="2074644"/>
            <a:ext cx="7886700" cy="9942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None/>
            </a:pPr>
            <a:r>
              <a:rPr lang="en">
                <a:latin typeface="Avenir"/>
                <a:ea typeface="Avenir"/>
                <a:cs typeface="Avenir"/>
                <a:sym typeface="Avenir"/>
              </a:rPr>
              <a:t>(Students, please refer to f</a:t>
            </a:r>
            <a:r>
              <a:rPr lang="en">
                <a:latin typeface="Avenir"/>
                <a:ea typeface="Avenir"/>
                <a:cs typeface="Avenir"/>
                <a:sym typeface="Avenir"/>
              </a:rPr>
              <a:t>eedback given in Google Document)</a:t>
            </a:r>
            <a:endParaRPr>
              <a:latin typeface="Avenir"/>
              <a:ea typeface="Avenir"/>
              <a:cs typeface="Avenir"/>
              <a:sym typeface="Aveni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6" name="Shape 196"/>
        <p:cNvGrpSpPr/>
        <p:nvPr/>
      </p:nvGrpSpPr>
      <p:grpSpPr>
        <a:xfrm>
          <a:off x="0" y="0"/>
          <a:ext cx="0" cy="0"/>
          <a:chOff x="0" y="0"/>
          <a:chExt cx="0" cy="0"/>
        </a:xfrm>
      </p:grpSpPr>
      <p:sp>
        <p:nvSpPr>
          <p:cNvPr id="197" name="Google Shape;197;p28"/>
          <p:cNvSpPr txBox="1"/>
          <p:nvPr>
            <p:ph type="title"/>
          </p:nvPr>
        </p:nvSpPr>
        <p:spPr>
          <a:xfrm>
            <a:off x="4695075" y="-99056"/>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Conclusion:</a:t>
            </a:r>
            <a:endParaRPr b="1" sz="2700">
              <a:solidFill>
                <a:srgbClr val="434343"/>
              </a:solidFill>
              <a:latin typeface="Avenir"/>
              <a:ea typeface="Avenir"/>
              <a:cs typeface="Avenir"/>
              <a:sym typeface="Avenir"/>
            </a:endParaRPr>
          </a:p>
        </p:txBody>
      </p:sp>
      <p:sp>
        <p:nvSpPr>
          <p:cNvPr id="198" name="Google Shape;198;p28"/>
          <p:cNvSpPr txBox="1"/>
          <p:nvPr>
            <p:ph idx="1" type="body"/>
          </p:nvPr>
        </p:nvSpPr>
        <p:spPr>
          <a:xfrm>
            <a:off x="4669625" y="824525"/>
            <a:ext cx="4360200" cy="3263400"/>
          </a:xfrm>
          <a:prstGeom prst="rect">
            <a:avLst/>
          </a:prstGeom>
        </p:spPr>
        <p:txBody>
          <a:bodyPr anchorCtr="0" anchor="t" bIns="34275" lIns="68575" spcFirstLastPara="1" rIns="68575" wrap="square" tIns="34275">
            <a:noAutofit/>
          </a:bodyPr>
          <a:lstStyle/>
          <a:p>
            <a:pPr indent="-381000" lvl="0" marL="457200" rtl="0" algn="l">
              <a:spcBef>
                <a:spcPts val="800"/>
              </a:spcBef>
              <a:spcAft>
                <a:spcPts val="0"/>
              </a:spcAft>
              <a:buClr>
                <a:srgbClr val="000000"/>
              </a:buClr>
              <a:buSzPts val="2400"/>
              <a:buFont typeface="Avenir"/>
              <a:buAutoNum type="arabicPeriod"/>
            </a:pPr>
            <a:r>
              <a:rPr lang="en" sz="2400">
                <a:solidFill>
                  <a:srgbClr val="000000"/>
                </a:solidFill>
                <a:latin typeface="Avenir"/>
                <a:ea typeface="Avenir"/>
                <a:cs typeface="Avenir"/>
                <a:sym typeface="Avenir"/>
              </a:rPr>
              <a:t>Assignment: revise and refine the arguments that interest you. </a:t>
            </a:r>
            <a:br>
              <a:rPr lang="en" sz="2400">
                <a:solidFill>
                  <a:srgbClr val="000000"/>
                </a:solidFill>
                <a:latin typeface="Avenir"/>
                <a:ea typeface="Avenir"/>
                <a:cs typeface="Avenir"/>
                <a:sym typeface="Avenir"/>
              </a:rPr>
            </a:br>
            <a:endParaRPr sz="2400">
              <a:solidFill>
                <a:srgbClr val="000000"/>
              </a:solidFill>
              <a:latin typeface="Avenir"/>
              <a:ea typeface="Avenir"/>
              <a:cs typeface="Avenir"/>
              <a:sym typeface="Avenir"/>
            </a:endParaRPr>
          </a:p>
          <a:p>
            <a:pPr indent="-381000" lvl="1" marL="914400" rtl="0" algn="l">
              <a:spcBef>
                <a:spcPts val="0"/>
              </a:spcBef>
              <a:spcAft>
                <a:spcPts val="0"/>
              </a:spcAft>
              <a:buClr>
                <a:srgbClr val="000000"/>
              </a:buClr>
              <a:buSzPts val="2400"/>
              <a:buFont typeface="Avenir"/>
              <a:buAutoNum type="alphaLcPeriod"/>
            </a:pPr>
            <a:r>
              <a:rPr lang="en" sz="2400">
                <a:solidFill>
                  <a:srgbClr val="000000"/>
                </a:solidFill>
                <a:latin typeface="Avenir"/>
                <a:ea typeface="Avenir"/>
                <a:cs typeface="Avenir"/>
                <a:sym typeface="Avenir"/>
              </a:rPr>
              <a:t>Write 2 PEEL paragraphs in a journal entry</a:t>
            </a:r>
            <a:br>
              <a:rPr lang="en" sz="2400">
                <a:solidFill>
                  <a:srgbClr val="000000"/>
                </a:solidFill>
                <a:latin typeface="Avenir"/>
                <a:ea typeface="Avenir"/>
                <a:cs typeface="Avenir"/>
                <a:sym typeface="Avenir"/>
              </a:rPr>
            </a:br>
            <a:endParaRPr sz="2400">
              <a:solidFill>
                <a:srgbClr val="000000"/>
              </a:solidFill>
              <a:latin typeface="Avenir"/>
              <a:ea typeface="Avenir"/>
              <a:cs typeface="Avenir"/>
              <a:sym typeface="Avenir"/>
            </a:endParaRPr>
          </a:p>
          <a:p>
            <a:pPr indent="-381000" lvl="1" marL="914400" rtl="0" algn="l">
              <a:spcBef>
                <a:spcPts val="0"/>
              </a:spcBef>
              <a:spcAft>
                <a:spcPts val="0"/>
              </a:spcAft>
              <a:buClr>
                <a:srgbClr val="000000"/>
              </a:buClr>
              <a:buSzPts val="2400"/>
              <a:buFont typeface="Avenir"/>
              <a:buAutoNum type="alphaLcPeriod"/>
            </a:pPr>
            <a:r>
              <a:rPr lang="en" sz="2400">
                <a:solidFill>
                  <a:srgbClr val="000000"/>
                </a:solidFill>
                <a:latin typeface="Avenir"/>
                <a:ea typeface="Avenir"/>
                <a:cs typeface="Avenir"/>
                <a:sym typeface="Avenir"/>
              </a:rPr>
              <a:t>You may refer to the class google document (with teacher’s feedback) for guidance. </a:t>
            </a:r>
            <a:endParaRPr sz="2400">
              <a:solidFill>
                <a:srgbClr val="000000"/>
              </a:solidFill>
              <a:latin typeface="Avenir"/>
              <a:ea typeface="Avenir"/>
              <a:cs typeface="Avenir"/>
              <a:sym typeface="Avenir"/>
            </a:endParaRPr>
          </a:p>
          <a:p>
            <a:pPr indent="0" lvl="0" marL="0" rtl="0" algn="l">
              <a:spcBef>
                <a:spcPts val="800"/>
              </a:spcBef>
              <a:spcAft>
                <a:spcPts val="0"/>
              </a:spcAft>
              <a:buNone/>
            </a:pPr>
            <a:r>
              <a:t/>
            </a:r>
            <a:endParaRPr sz="2400">
              <a:solidFill>
                <a:srgbClr val="000000"/>
              </a:solidFill>
              <a:latin typeface="Avenir"/>
              <a:ea typeface="Avenir"/>
              <a:cs typeface="Avenir"/>
              <a:sym typeface="Avenir"/>
            </a:endParaRPr>
          </a:p>
          <a:p>
            <a:pPr indent="0" lvl="0" marL="0" rtl="0" algn="l">
              <a:spcBef>
                <a:spcPts val="800"/>
              </a:spcBef>
              <a:spcAft>
                <a:spcPts val="0"/>
              </a:spcAft>
              <a:buNone/>
            </a:pPr>
            <a:r>
              <a:t/>
            </a:r>
            <a:endParaRPr sz="2400">
              <a:solidFill>
                <a:srgbClr val="000000"/>
              </a:solidFill>
              <a:latin typeface="Avenir"/>
              <a:ea typeface="Avenir"/>
              <a:cs typeface="Avenir"/>
              <a:sym typeface="Avenir"/>
            </a:endParaRPr>
          </a:p>
        </p:txBody>
      </p:sp>
      <p:pic>
        <p:nvPicPr>
          <p:cNvPr id="199" name="Google Shape;199;p28"/>
          <p:cNvPicPr preferRelativeResize="0"/>
          <p:nvPr/>
        </p:nvPicPr>
        <p:blipFill rotWithShape="1">
          <a:blip r:embed="rId3">
            <a:alphaModFix/>
          </a:blip>
          <a:srcRect b="0" l="21468" r="19028" t="0"/>
          <a:stretch/>
        </p:blipFill>
        <p:spPr>
          <a:xfrm>
            <a:off x="0" y="0"/>
            <a:ext cx="4590807" cy="5143500"/>
          </a:xfrm>
          <a:prstGeom prst="rect">
            <a:avLst/>
          </a:prstGeom>
          <a:noFill/>
          <a:ln>
            <a:noFill/>
          </a:ln>
        </p:spPr>
      </p:pic>
      <p:cxnSp>
        <p:nvCxnSpPr>
          <p:cNvPr id="200" name="Google Shape;200;p28"/>
          <p:cNvCxnSpPr/>
          <p:nvPr/>
        </p:nvCxnSpPr>
        <p:spPr>
          <a:xfrm>
            <a:off x="4778981" y="6342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68" name="Shape 68"/>
        <p:cNvGrpSpPr/>
        <p:nvPr/>
      </p:nvGrpSpPr>
      <p:grpSpPr>
        <a:xfrm>
          <a:off x="0" y="0"/>
          <a:ext cx="0" cy="0"/>
          <a:chOff x="0" y="0"/>
          <a:chExt cx="0" cy="0"/>
        </a:xfrm>
      </p:grpSpPr>
      <p:sp>
        <p:nvSpPr>
          <p:cNvPr id="69" name="Google Shape;69;p15"/>
          <p:cNvSpPr txBox="1"/>
          <p:nvPr/>
        </p:nvSpPr>
        <p:spPr>
          <a:xfrm>
            <a:off x="2686050" y="101850"/>
            <a:ext cx="6286500" cy="831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200">
                <a:solidFill>
                  <a:schemeClr val="lt1"/>
                </a:solidFill>
                <a:latin typeface="Avenir"/>
                <a:ea typeface="Avenir"/>
                <a:cs typeface="Avenir"/>
                <a:sym typeface="Avenir"/>
              </a:rPr>
              <a:t>You should be able to: </a:t>
            </a:r>
            <a:endParaRPr sz="2200">
              <a:solidFill>
                <a:schemeClr val="lt1"/>
              </a:solidFill>
              <a:latin typeface="Avenir"/>
              <a:ea typeface="Avenir"/>
              <a:cs typeface="Avenir"/>
              <a:sym typeface="Avenir"/>
            </a:endParaRPr>
          </a:p>
          <a:p>
            <a:pPr indent="0" lvl="0" marL="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rPr lang="en" sz="2200">
                <a:solidFill>
                  <a:schemeClr val="lt1"/>
                </a:solidFill>
                <a:latin typeface="Avenir"/>
                <a:ea typeface="Avenir"/>
                <a:cs typeface="Avenir"/>
                <a:sym typeface="Avenir"/>
              </a:rPr>
              <a:t>Examine the effect of style on readers by analysing juxtaposition </a:t>
            </a:r>
            <a:endParaRPr sz="2200">
              <a:solidFill>
                <a:schemeClr val="lt1"/>
              </a:solidFill>
              <a:latin typeface="Avenir"/>
              <a:ea typeface="Avenir"/>
              <a:cs typeface="Avenir"/>
              <a:sym typeface="Avenir"/>
            </a:endParaRPr>
          </a:p>
          <a:p>
            <a:pPr indent="0" lvl="0" marL="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rPr lang="en" sz="2200">
                <a:solidFill>
                  <a:schemeClr val="lt1"/>
                </a:solidFill>
                <a:latin typeface="Avenir"/>
                <a:ea typeface="Avenir"/>
                <a:cs typeface="Avenir"/>
                <a:sym typeface="Avenir"/>
              </a:rPr>
              <a:t>Interpret the poem’s theme by recognising the significance of the context of oil extraction in the Niger Delta, in which the poem is written, and how it shapes the text’s main concerns</a:t>
            </a:r>
            <a:br>
              <a:rPr lang="en" sz="2200">
                <a:solidFill>
                  <a:schemeClr val="lt1"/>
                </a:solidFill>
                <a:latin typeface="Avenir"/>
                <a:ea typeface="Avenir"/>
                <a:cs typeface="Avenir"/>
                <a:sym typeface="Avenir"/>
              </a:rPr>
            </a:b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rPr lang="en" sz="2200">
                <a:solidFill>
                  <a:schemeClr val="lt1"/>
                </a:solidFill>
                <a:latin typeface="Avenir"/>
                <a:ea typeface="Avenir"/>
                <a:cs typeface="Avenir"/>
                <a:sym typeface="Avenir"/>
              </a:rPr>
              <a:t>Co-construct sensitive and informed personal responses by exchanging experiences and perspectives through a class debate</a:t>
            </a:r>
            <a:endParaRPr sz="2200">
              <a:solidFill>
                <a:schemeClr val="lt1"/>
              </a:solidFill>
              <a:latin typeface="Avenir"/>
              <a:ea typeface="Avenir"/>
              <a:cs typeface="Avenir"/>
              <a:sym typeface="Avenir"/>
            </a:endParaRPr>
          </a:p>
          <a:p>
            <a:pPr indent="0" lvl="0" marL="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t/>
            </a:r>
            <a:endParaRPr sz="2200">
              <a:solidFill>
                <a:schemeClr val="lt1"/>
              </a:solidFill>
              <a:latin typeface="Avenir"/>
              <a:ea typeface="Avenir"/>
              <a:cs typeface="Avenir"/>
              <a:sym typeface="Avenir"/>
            </a:endParaRPr>
          </a:p>
          <a:p>
            <a:pPr indent="-368300" lvl="0" marL="457200" marR="0" rtl="0" algn="l">
              <a:lnSpc>
                <a:spcPct val="100000"/>
              </a:lnSpc>
              <a:spcBef>
                <a:spcPts val="0"/>
              </a:spcBef>
              <a:spcAft>
                <a:spcPts val="0"/>
              </a:spcAft>
              <a:buClr>
                <a:schemeClr val="lt1"/>
              </a:buClr>
              <a:buSzPts val="2200"/>
              <a:buFont typeface="Avenir"/>
              <a:buAutoNum type="arabicPeriod"/>
            </a:pPr>
            <a:r>
              <a:t/>
            </a:r>
            <a:endParaRPr sz="2200">
              <a:solidFill>
                <a:schemeClr val="lt1"/>
              </a:solidFill>
              <a:latin typeface="Avenir"/>
              <a:ea typeface="Avenir"/>
              <a:cs typeface="Avenir"/>
              <a:sym typeface="Avenir"/>
            </a:endParaRPr>
          </a:p>
        </p:txBody>
      </p:sp>
      <p:pic>
        <p:nvPicPr>
          <p:cNvPr id="70" name="Google Shape;70;p15"/>
          <p:cNvPicPr preferRelativeResize="0"/>
          <p:nvPr/>
        </p:nvPicPr>
        <p:blipFill rotWithShape="1">
          <a:blip r:embed="rId3">
            <a:alphaModFix/>
          </a:blip>
          <a:srcRect b="0" l="12801" r="52785" t="0"/>
          <a:stretch/>
        </p:blipFill>
        <p:spPr>
          <a:xfrm>
            <a:off x="0" y="0"/>
            <a:ext cx="2501226" cy="5143499"/>
          </a:xfrm>
          <a:prstGeom prst="rect">
            <a:avLst/>
          </a:prstGeom>
          <a:noFill/>
          <a:ln>
            <a:noFill/>
          </a:ln>
        </p:spPr>
      </p:pic>
      <p:sp>
        <p:nvSpPr>
          <p:cNvPr id="71" name="Google Shape;71;p15"/>
          <p:cNvSpPr txBox="1"/>
          <p:nvPr/>
        </p:nvSpPr>
        <p:spPr>
          <a:xfrm rot="-5400000">
            <a:off x="255152" y="1345050"/>
            <a:ext cx="4033800" cy="621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b="1" lang="en" sz="3400">
                <a:solidFill>
                  <a:schemeClr val="lt1"/>
                </a:solidFill>
                <a:highlight>
                  <a:srgbClr val="CC0000"/>
                </a:highlight>
                <a:latin typeface="Avenir"/>
                <a:ea typeface="Avenir"/>
                <a:cs typeface="Avenir"/>
                <a:sym typeface="Avenir"/>
              </a:rPr>
              <a:t>Lesson Objectives:</a:t>
            </a:r>
            <a:endParaRPr b="1" sz="3400">
              <a:solidFill>
                <a:schemeClr val="lt1"/>
              </a:solidFill>
              <a:highlight>
                <a:srgbClr val="CC0000"/>
              </a:highlight>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b="1" i="0" sz="3100" u="none" cap="none" strike="noStrike">
              <a:solidFill>
                <a:srgbClr val="000000"/>
              </a:solidFill>
              <a:highlight>
                <a:srgbClr val="CC0000"/>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 name="Shape 75"/>
        <p:cNvGrpSpPr/>
        <p:nvPr/>
      </p:nvGrpSpPr>
      <p:grpSpPr>
        <a:xfrm>
          <a:off x="0" y="0"/>
          <a:ext cx="0" cy="0"/>
          <a:chOff x="0" y="0"/>
          <a:chExt cx="0" cy="0"/>
        </a:xfrm>
      </p:grpSpPr>
      <p:sp>
        <p:nvSpPr>
          <p:cNvPr id="76" name="Google Shape;76;p16"/>
          <p:cNvSpPr txBox="1"/>
          <p:nvPr/>
        </p:nvSpPr>
        <p:spPr>
          <a:xfrm>
            <a:off x="4843913" y="270028"/>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ONE</a:t>
            </a:r>
            <a:endParaRPr b="0" i="0" sz="1100" u="none" cap="none" strike="noStrike">
              <a:solidFill>
                <a:srgbClr val="000000"/>
              </a:solidFill>
              <a:latin typeface="Arial"/>
              <a:ea typeface="Arial"/>
              <a:cs typeface="Arial"/>
              <a:sym typeface="Arial"/>
            </a:endParaRPr>
          </a:p>
        </p:txBody>
      </p:sp>
      <p:sp>
        <p:nvSpPr>
          <p:cNvPr id="77" name="Google Shape;77;p16"/>
          <p:cNvSpPr txBox="1"/>
          <p:nvPr/>
        </p:nvSpPr>
        <p:spPr>
          <a:xfrm>
            <a:off x="4843921" y="476427"/>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262626"/>
                </a:solidFill>
                <a:latin typeface="Avenir"/>
                <a:ea typeface="Avenir"/>
                <a:cs typeface="Avenir"/>
                <a:sym typeface="Avenir"/>
              </a:rPr>
              <a:t>SKILLS: </a:t>
            </a:r>
            <a:br>
              <a:rPr lang="en" sz="1800">
                <a:solidFill>
                  <a:srgbClr val="262626"/>
                </a:solidFill>
                <a:latin typeface="Avenir"/>
                <a:ea typeface="Avenir"/>
                <a:cs typeface="Avenir"/>
                <a:sym typeface="Avenir"/>
              </a:rPr>
            </a:br>
            <a:r>
              <a:rPr lang="en" sz="1800">
                <a:solidFill>
                  <a:srgbClr val="262626"/>
                </a:solidFill>
                <a:latin typeface="Avenir"/>
                <a:ea typeface="Avenir"/>
                <a:cs typeface="Avenir"/>
                <a:sym typeface="Avenir"/>
              </a:rPr>
              <a:t>CONTEXT BUILDING</a:t>
            </a:r>
            <a:br>
              <a:rPr lang="en" sz="1800">
                <a:solidFill>
                  <a:srgbClr val="262626"/>
                </a:solidFill>
                <a:latin typeface="Avenir"/>
                <a:ea typeface="Avenir"/>
                <a:cs typeface="Avenir"/>
                <a:sym typeface="Avenir"/>
              </a:rPr>
            </a:br>
            <a:r>
              <a:rPr lang="en" sz="1800">
                <a:solidFill>
                  <a:srgbClr val="262626"/>
                </a:solidFill>
                <a:latin typeface="Avenir"/>
                <a:ea typeface="Avenir"/>
                <a:cs typeface="Avenir"/>
                <a:sym typeface="Avenir"/>
              </a:rPr>
              <a:t>ANALYSING JUXTAPOSITION </a:t>
            </a:r>
            <a:endParaRPr b="0" i="0" sz="1100" u="none" cap="none" strike="noStrike">
              <a:solidFill>
                <a:srgbClr val="000000"/>
              </a:solidFill>
              <a:latin typeface="Arial"/>
              <a:ea typeface="Arial"/>
              <a:cs typeface="Arial"/>
              <a:sym typeface="Arial"/>
            </a:endParaRPr>
          </a:p>
        </p:txBody>
      </p:sp>
      <p:sp>
        <p:nvSpPr>
          <p:cNvPr id="78" name="Google Shape;78;p16"/>
          <p:cNvSpPr txBox="1"/>
          <p:nvPr/>
        </p:nvSpPr>
        <p:spPr>
          <a:xfrm>
            <a:off x="4843928" y="1508646"/>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TWO</a:t>
            </a:r>
            <a:endParaRPr b="0" i="0" sz="1100" u="none" cap="none" strike="noStrike">
              <a:solidFill>
                <a:srgbClr val="000000"/>
              </a:solidFill>
              <a:latin typeface="Arial"/>
              <a:ea typeface="Arial"/>
              <a:cs typeface="Arial"/>
              <a:sym typeface="Arial"/>
            </a:endParaRPr>
          </a:p>
        </p:txBody>
      </p:sp>
      <p:sp>
        <p:nvSpPr>
          <p:cNvPr id="79" name="Google Shape;79;p16"/>
          <p:cNvSpPr txBox="1"/>
          <p:nvPr/>
        </p:nvSpPr>
        <p:spPr>
          <a:xfrm>
            <a:off x="4843903" y="2642184"/>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latin typeface="Avenir"/>
                <a:ea typeface="Avenir"/>
                <a:cs typeface="Avenir"/>
                <a:sym typeface="Avenir"/>
              </a:rPr>
              <a:t>DEBATE</a:t>
            </a:r>
            <a:endParaRPr i="0" sz="1800" u="none" cap="none" strike="noStrike">
              <a:solidFill>
                <a:srgbClr val="000000"/>
              </a:solidFill>
              <a:latin typeface="Avenir"/>
              <a:ea typeface="Avenir"/>
              <a:cs typeface="Avenir"/>
              <a:sym typeface="Avenir"/>
            </a:endParaRPr>
          </a:p>
        </p:txBody>
      </p:sp>
      <p:sp>
        <p:nvSpPr>
          <p:cNvPr id="80" name="Google Shape;80;p16"/>
          <p:cNvSpPr txBox="1"/>
          <p:nvPr/>
        </p:nvSpPr>
        <p:spPr>
          <a:xfrm>
            <a:off x="4843913" y="2490092"/>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THREE</a:t>
            </a:r>
            <a:endParaRPr b="0" i="0" sz="1100" u="none" cap="none" strike="noStrike">
              <a:solidFill>
                <a:srgbClr val="000000"/>
              </a:solidFill>
              <a:latin typeface="Arial"/>
              <a:ea typeface="Arial"/>
              <a:cs typeface="Arial"/>
              <a:sym typeface="Arial"/>
            </a:endParaRPr>
          </a:p>
        </p:txBody>
      </p:sp>
      <p:cxnSp>
        <p:nvCxnSpPr>
          <p:cNvPr id="81" name="Google Shape;81;p16"/>
          <p:cNvCxnSpPr/>
          <p:nvPr/>
        </p:nvCxnSpPr>
        <p:spPr>
          <a:xfrm>
            <a:off x="4908469" y="2454810"/>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2" name="Google Shape;82;p16"/>
          <p:cNvSpPr txBox="1"/>
          <p:nvPr/>
        </p:nvSpPr>
        <p:spPr>
          <a:xfrm>
            <a:off x="4843913" y="3330469"/>
            <a:ext cx="2250000" cy="323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200">
                <a:solidFill>
                  <a:srgbClr val="595959"/>
                </a:solidFill>
                <a:latin typeface="Avenir"/>
                <a:ea typeface="Avenir"/>
                <a:cs typeface="Avenir"/>
                <a:sym typeface="Avenir"/>
              </a:rPr>
              <a:t>PART FOUR</a:t>
            </a:r>
            <a:endParaRPr sz="1100">
              <a:solidFill>
                <a:schemeClr val="dk1"/>
              </a:solidFill>
            </a:endParaRPr>
          </a:p>
        </p:txBody>
      </p:sp>
      <p:cxnSp>
        <p:nvCxnSpPr>
          <p:cNvPr id="83" name="Google Shape;83;p16"/>
          <p:cNvCxnSpPr/>
          <p:nvPr/>
        </p:nvCxnSpPr>
        <p:spPr>
          <a:xfrm>
            <a:off x="4908469" y="3371766"/>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4" name="Google Shape;84;p16"/>
          <p:cNvSpPr txBox="1"/>
          <p:nvPr/>
        </p:nvSpPr>
        <p:spPr>
          <a:xfrm>
            <a:off x="4843913" y="3533025"/>
            <a:ext cx="3568800" cy="4155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800">
                <a:solidFill>
                  <a:schemeClr val="dk1"/>
                </a:solidFill>
                <a:latin typeface="Avenir"/>
                <a:ea typeface="Avenir"/>
                <a:cs typeface="Avenir"/>
                <a:sym typeface="Avenir"/>
              </a:rPr>
              <a:t>CONSOLIDATION</a:t>
            </a:r>
            <a:endParaRPr sz="1100"/>
          </a:p>
        </p:txBody>
      </p:sp>
      <p:cxnSp>
        <p:nvCxnSpPr>
          <p:cNvPr id="85" name="Google Shape;85;p16"/>
          <p:cNvCxnSpPr/>
          <p:nvPr/>
        </p:nvCxnSpPr>
        <p:spPr>
          <a:xfrm>
            <a:off x="4908469" y="1464210"/>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6" name="Google Shape;86;p16"/>
          <p:cNvSpPr txBox="1"/>
          <p:nvPr/>
        </p:nvSpPr>
        <p:spPr>
          <a:xfrm>
            <a:off x="4843921" y="1685264"/>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262626"/>
                </a:solidFill>
                <a:latin typeface="Avenir"/>
                <a:ea typeface="Avenir"/>
                <a:cs typeface="Avenir"/>
                <a:sym typeface="Avenir"/>
              </a:rPr>
              <a:t>READING CONTEXTUAL ISSUES IN THE POEM</a:t>
            </a:r>
            <a:endParaRPr b="0" i="0" sz="1100" u="none" cap="none" strike="noStrike">
              <a:solidFill>
                <a:srgbClr val="000000"/>
              </a:solidFill>
              <a:latin typeface="Arial"/>
              <a:ea typeface="Arial"/>
              <a:cs typeface="Arial"/>
              <a:sym typeface="Arial"/>
            </a:endParaRPr>
          </a:p>
        </p:txBody>
      </p:sp>
      <p:pic>
        <p:nvPicPr>
          <p:cNvPr id="87" name="Google Shape;87;p16"/>
          <p:cNvPicPr preferRelativeResize="0"/>
          <p:nvPr/>
        </p:nvPicPr>
        <p:blipFill rotWithShape="1">
          <a:blip r:embed="rId3">
            <a:alphaModFix/>
          </a:blip>
          <a:srcRect b="0" l="10865" r="0" t="0"/>
          <a:stretch/>
        </p:blipFill>
        <p:spPr>
          <a:xfrm>
            <a:off x="0" y="0"/>
            <a:ext cx="4678600" cy="5143500"/>
          </a:xfrm>
          <a:prstGeom prst="rect">
            <a:avLst/>
          </a:prstGeom>
          <a:noFill/>
          <a:ln>
            <a:noFill/>
          </a:ln>
        </p:spPr>
      </p:pic>
      <p:sp>
        <p:nvSpPr>
          <p:cNvPr id="88" name="Google Shape;88;p16"/>
          <p:cNvSpPr txBox="1"/>
          <p:nvPr/>
        </p:nvSpPr>
        <p:spPr>
          <a:xfrm>
            <a:off x="38298" y="4466400"/>
            <a:ext cx="4602000" cy="677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descr="Shell companies in Nigeria generate billions of dollars of income for the government, create jobs and provide energy for the country. They also spend millions of dollars a year on community development. In the Niger Delta, where most of Nigerias oil is produced, poverty and violence are serious problems, making it one of the most difficult places where Shell companies do business.&#10;&#10;Welcome to Shell’s official YouTube channel. Subscribe here to learn about the future of energy, see our new technology and innovation in action or watch highlights from our major projects around the world. Here you’ll also find videos on jobs and careers, motorsports, the Shell Eco-marathon as well as new products like Shell V-Power. If you have any thoughts or questions, please comment, like or share. Together we can #makethefuture&#10; &#10;Visit our Website: http://www.shell.com/&#10;Like us on Facebook: https://www.facebook.com/Shell/&#10;Follow us on Instagram: https://www.instagram.com/shell/&#10;Follow us on Twitter: https://twitter.com/shell&#10;Look us up on Flickr: http://www.flickr.com/photos/royaldutchshell&#10;Linkedin: https://www.linkedin.com/company-beta/1271/" id="94" name="Google Shape;94;p17" title="Shell companies in Nigeria: Over 50 years of operations">
            <a:hlinkClick r:id="rId3"/>
          </p:cNvPr>
          <p:cNvPicPr preferRelativeResize="0"/>
          <p:nvPr/>
        </p:nvPicPr>
        <p:blipFill>
          <a:blip r:embed="rId4">
            <a:alphaModFix/>
          </a:blip>
          <a:stretch>
            <a:fillRect/>
          </a:stretch>
        </p:blipFill>
        <p:spPr>
          <a:xfrm>
            <a:off x="2286000" y="0"/>
            <a:ext cx="6858000" cy="5143500"/>
          </a:xfrm>
          <a:prstGeom prst="rect">
            <a:avLst/>
          </a:prstGeom>
          <a:noFill/>
          <a:ln>
            <a:noFill/>
          </a:ln>
        </p:spPr>
      </p:pic>
      <p:sp>
        <p:nvSpPr>
          <p:cNvPr id="95" name="Google Shape;95;p17"/>
          <p:cNvSpPr txBox="1"/>
          <p:nvPr/>
        </p:nvSpPr>
        <p:spPr>
          <a:xfrm>
            <a:off x="79300" y="1379325"/>
            <a:ext cx="2146500" cy="577200"/>
          </a:xfrm>
          <a:prstGeom prst="rect">
            <a:avLst/>
          </a:prstGeom>
          <a:noFill/>
          <a:ln>
            <a:noFill/>
          </a:ln>
        </p:spPr>
        <p:txBody>
          <a:bodyPr anchorCtr="0" anchor="t" bIns="34275" lIns="68575" spcFirstLastPara="1" rIns="68575" wrap="square" tIns="34275">
            <a:noAutofit/>
          </a:bodyPr>
          <a:lstStyle/>
          <a:p>
            <a:pPr indent="0" lvl="0" marL="0" marR="0" rtl="0" algn="ctr">
              <a:lnSpc>
                <a:spcPct val="115000"/>
              </a:lnSpc>
              <a:spcBef>
                <a:spcPts val="0"/>
              </a:spcBef>
              <a:spcAft>
                <a:spcPts val="0"/>
              </a:spcAft>
              <a:buClr>
                <a:srgbClr val="000000"/>
              </a:buClr>
              <a:buSzPts val="1800"/>
              <a:buFont typeface="Arial"/>
              <a:buNone/>
            </a:pPr>
            <a:r>
              <a:rPr b="1" lang="en" sz="1900" u="sng">
                <a:solidFill>
                  <a:srgbClr val="262626"/>
                </a:solidFill>
                <a:latin typeface="Avenir"/>
                <a:ea typeface="Avenir"/>
                <a:cs typeface="Avenir"/>
                <a:sym typeface="Avenir"/>
              </a:rPr>
              <a:t>Context Building:</a:t>
            </a:r>
            <a:r>
              <a:rPr lang="en" sz="1900" u="sng">
                <a:solidFill>
                  <a:srgbClr val="262626"/>
                </a:solidFill>
                <a:latin typeface="Avenir"/>
                <a:ea typeface="Avenir"/>
                <a:cs typeface="Avenir"/>
                <a:sym typeface="Avenir"/>
              </a:rPr>
              <a:t> </a:t>
            </a:r>
            <a:endParaRPr sz="1900">
              <a:solidFill>
                <a:srgbClr val="262626"/>
              </a:solidFill>
              <a:latin typeface="Avenir"/>
              <a:ea typeface="Avenir"/>
              <a:cs typeface="Avenir"/>
              <a:sym typeface="Avenir"/>
            </a:endParaRPr>
          </a:p>
          <a:p>
            <a:pPr indent="0" lvl="0" marL="0" marR="0" rtl="0" algn="ctr">
              <a:lnSpc>
                <a:spcPct val="115000"/>
              </a:lnSpc>
              <a:spcBef>
                <a:spcPts val="0"/>
              </a:spcBef>
              <a:spcAft>
                <a:spcPts val="0"/>
              </a:spcAft>
              <a:buClr>
                <a:srgbClr val="000000"/>
              </a:buClr>
              <a:buSzPts val="1800"/>
              <a:buFont typeface="Arial"/>
              <a:buNone/>
            </a:pPr>
            <a:r>
              <a:rPr lang="en" sz="1900">
                <a:solidFill>
                  <a:srgbClr val="262626"/>
                </a:solidFill>
                <a:latin typeface="Avenir"/>
                <a:ea typeface="Avenir"/>
                <a:cs typeface="Avenir"/>
                <a:sym typeface="Avenir"/>
              </a:rPr>
              <a:t>What are Shell’s claims regarding its role in developing the Nigerian economy? </a:t>
            </a:r>
            <a:r>
              <a:rPr lang="en" sz="1800">
                <a:solidFill>
                  <a:srgbClr val="262626"/>
                </a:solidFill>
                <a:latin typeface="Avenir"/>
                <a:ea typeface="Avenir"/>
                <a:cs typeface="Avenir"/>
                <a:sym typeface="Avenir"/>
              </a:rPr>
              <a:t> </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nvSpPr>
        <p:spPr>
          <a:xfrm>
            <a:off x="79300" y="1226925"/>
            <a:ext cx="2146500" cy="577200"/>
          </a:xfrm>
          <a:prstGeom prst="rect">
            <a:avLst/>
          </a:prstGeom>
          <a:noFill/>
          <a:ln>
            <a:noFill/>
          </a:ln>
        </p:spPr>
        <p:txBody>
          <a:bodyPr anchorCtr="0" anchor="t" bIns="34275" lIns="68575" spcFirstLastPara="1" rIns="68575" wrap="square" tIns="34275">
            <a:noAutofit/>
          </a:bodyPr>
          <a:lstStyle/>
          <a:p>
            <a:pPr indent="0" lvl="0" marL="0" marR="0" rtl="0" algn="ctr">
              <a:lnSpc>
                <a:spcPct val="115000"/>
              </a:lnSpc>
              <a:spcBef>
                <a:spcPts val="0"/>
              </a:spcBef>
              <a:spcAft>
                <a:spcPts val="0"/>
              </a:spcAft>
              <a:buClr>
                <a:srgbClr val="000000"/>
              </a:buClr>
              <a:buSzPts val="1800"/>
              <a:buFont typeface="Arial"/>
              <a:buNone/>
            </a:pPr>
            <a:r>
              <a:rPr b="1" lang="en" sz="1900" u="sng">
                <a:solidFill>
                  <a:srgbClr val="262626"/>
                </a:solidFill>
                <a:latin typeface="Avenir"/>
                <a:ea typeface="Avenir"/>
                <a:cs typeface="Avenir"/>
                <a:sym typeface="Avenir"/>
              </a:rPr>
              <a:t>Context Building:</a:t>
            </a:r>
            <a:r>
              <a:rPr lang="en" sz="1900" u="sng">
                <a:solidFill>
                  <a:srgbClr val="262626"/>
                </a:solidFill>
                <a:latin typeface="Avenir"/>
                <a:ea typeface="Avenir"/>
                <a:cs typeface="Avenir"/>
                <a:sym typeface="Avenir"/>
              </a:rPr>
              <a:t> </a:t>
            </a:r>
            <a:endParaRPr sz="1900">
              <a:solidFill>
                <a:srgbClr val="262626"/>
              </a:solidFill>
              <a:latin typeface="Avenir"/>
              <a:ea typeface="Avenir"/>
              <a:cs typeface="Avenir"/>
              <a:sym typeface="Avenir"/>
            </a:endParaRPr>
          </a:p>
          <a:p>
            <a:pPr indent="0" lvl="0" marL="0" marR="0" rtl="0" algn="ctr">
              <a:lnSpc>
                <a:spcPct val="115000"/>
              </a:lnSpc>
              <a:spcBef>
                <a:spcPts val="0"/>
              </a:spcBef>
              <a:spcAft>
                <a:spcPts val="0"/>
              </a:spcAft>
              <a:buClr>
                <a:srgbClr val="000000"/>
              </a:buClr>
              <a:buSzPts val="1800"/>
              <a:buFont typeface="Arial"/>
              <a:buNone/>
            </a:pPr>
            <a:r>
              <a:rPr lang="en" sz="1900">
                <a:solidFill>
                  <a:srgbClr val="262626"/>
                </a:solidFill>
                <a:latin typeface="Avenir"/>
                <a:ea typeface="Avenir"/>
                <a:cs typeface="Avenir"/>
                <a:sym typeface="Avenir"/>
              </a:rPr>
              <a:t>What are the Nigerians’ claims regarding the environmental damage caused by oil extraction activities? </a:t>
            </a:r>
            <a:r>
              <a:rPr lang="en" sz="1800">
                <a:solidFill>
                  <a:srgbClr val="262626"/>
                </a:solidFill>
                <a:latin typeface="Avenir"/>
                <a:ea typeface="Avenir"/>
                <a:cs typeface="Avenir"/>
                <a:sym typeface="Avenir"/>
              </a:rPr>
              <a:t> </a:t>
            </a:r>
            <a:endParaRPr b="0" i="0" sz="1100" u="none" cap="none" strike="noStrike">
              <a:solidFill>
                <a:srgbClr val="000000"/>
              </a:solidFill>
              <a:latin typeface="Arial"/>
              <a:ea typeface="Arial"/>
              <a:cs typeface="Arial"/>
              <a:sym typeface="Arial"/>
            </a:endParaRPr>
          </a:p>
        </p:txBody>
      </p:sp>
      <p:pic>
        <p:nvPicPr>
          <p:cNvPr descr="A UN report says it will cost up to $1bn and take 30 years to clean up the damage done by decades of drilling by Shell. &#10; &#10;Oil exploration in Nigeria's south for several decades has had a debilitating effect on the environment of the region. &#10; &#10;Shell, the Anglo-Dutch oil company, has been accused of serious failures in its handling of the pollution in the Niger Delta and shirking its responsibility. &#10; &#10;Activists have demanded that Shell's licence be revoked for the environmental disaster. &#10; &#10;But with 90 per cent of the government's revenue coming from petroleum exports, oil companies seem to have clear political leverage over the issue. &#10; &#10;Al Jazeera's Yvonne Ndege reports from southern Nigeria." id="102" name="Google Shape;102;p18" title="UN slams Shell over Nigeria oil pollution">
            <a:hlinkClick r:id="rId3"/>
          </p:cNvPr>
          <p:cNvPicPr preferRelativeResize="0"/>
          <p:nvPr/>
        </p:nvPicPr>
        <p:blipFill>
          <a:blip r:embed="rId4">
            <a:alphaModFix/>
          </a:blip>
          <a:stretch>
            <a:fillRect/>
          </a:stretch>
        </p:blipFill>
        <p:spPr>
          <a:xfrm>
            <a:off x="2286000" y="0"/>
            <a:ext cx="6858000"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
                                        </p:tgtEl>
                                        <p:attrNameLst>
                                          <p:attrName>style.visibility</p:attrName>
                                        </p:attrNameLst>
                                      </p:cBhvr>
                                      <p:to>
                                        <p:strVal val="visible"/>
                                      </p:to>
                                    </p:set>
                                    <p:animEffect filter="fade" transition="in">
                                      <p:cBhvr>
                                        <p:cTn dur="1000"/>
                                        <p:tgtEl>
                                          <p:spTgt spid="1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7" name="Shape 107"/>
        <p:cNvGrpSpPr/>
        <p:nvPr/>
      </p:nvGrpSpPr>
      <p:grpSpPr>
        <a:xfrm>
          <a:off x="0" y="0"/>
          <a:ext cx="0" cy="0"/>
          <a:chOff x="0" y="0"/>
          <a:chExt cx="0" cy="0"/>
        </a:xfrm>
      </p:grpSpPr>
      <p:sp>
        <p:nvSpPr>
          <p:cNvPr id="108" name="Google Shape;108;p19"/>
          <p:cNvSpPr txBox="1"/>
          <p:nvPr>
            <p:ph type="title"/>
          </p:nvPr>
        </p:nvSpPr>
        <p:spPr>
          <a:xfrm>
            <a:off x="4771275" y="205744"/>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Recap: Juxtaposition</a:t>
            </a:r>
            <a:endParaRPr b="1" sz="2700">
              <a:solidFill>
                <a:srgbClr val="434343"/>
              </a:solidFill>
              <a:latin typeface="Avenir"/>
              <a:ea typeface="Avenir"/>
              <a:cs typeface="Avenir"/>
              <a:sym typeface="Avenir"/>
            </a:endParaRPr>
          </a:p>
        </p:txBody>
      </p:sp>
      <p:sp>
        <p:nvSpPr>
          <p:cNvPr id="109" name="Google Shape;109;p19"/>
          <p:cNvSpPr txBox="1"/>
          <p:nvPr>
            <p:ph idx="1" type="body"/>
          </p:nvPr>
        </p:nvSpPr>
        <p:spPr>
          <a:xfrm>
            <a:off x="4822013" y="1357913"/>
            <a:ext cx="4093800" cy="3263400"/>
          </a:xfrm>
          <a:prstGeom prst="rect">
            <a:avLst/>
          </a:prstGeom>
        </p:spPr>
        <p:txBody>
          <a:bodyPr anchorCtr="0" anchor="t" bIns="34275" lIns="68575" spcFirstLastPara="1" rIns="68575" wrap="square" tIns="34275">
            <a:noAutofit/>
          </a:bodyPr>
          <a:lstStyle/>
          <a:p>
            <a:pPr indent="0" lvl="0" marL="0" rtl="0" algn="l">
              <a:spcBef>
                <a:spcPts val="800"/>
              </a:spcBef>
              <a:spcAft>
                <a:spcPts val="0"/>
              </a:spcAft>
              <a:buNone/>
            </a:pPr>
            <a:r>
              <a:rPr lang="en" sz="2000">
                <a:solidFill>
                  <a:srgbClr val="434343"/>
                </a:solidFill>
                <a:latin typeface="Avenir"/>
                <a:ea typeface="Avenir"/>
                <a:cs typeface="Avenir"/>
                <a:sym typeface="Avenir"/>
              </a:rPr>
              <a:t>Juxtaposition refers to images, objects or concepts which are </a:t>
            </a:r>
            <a:r>
              <a:rPr b="1" lang="en" sz="2000" u="sng">
                <a:solidFill>
                  <a:srgbClr val="434343"/>
                </a:solidFill>
                <a:latin typeface="Avenir"/>
                <a:ea typeface="Avenir"/>
                <a:cs typeface="Avenir"/>
                <a:sym typeface="Avenir"/>
              </a:rPr>
              <a:t>radically </a:t>
            </a:r>
            <a:r>
              <a:rPr lang="en" sz="2000">
                <a:solidFill>
                  <a:srgbClr val="434343"/>
                </a:solidFill>
                <a:latin typeface="Avenir"/>
                <a:ea typeface="Avenir"/>
                <a:cs typeface="Avenir"/>
                <a:sym typeface="Avenir"/>
              </a:rPr>
              <a:t>different when placed near each other. </a:t>
            </a:r>
            <a:endParaRPr sz="2000">
              <a:solidFill>
                <a:srgbClr val="434343"/>
              </a:solidFill>
              <a:latin typeface="Avenir"/>
              <a:ea typeface="Avenir"/>
              <a:cs typeface="Avenir"/>
              <a:sym typeface="Avenir"/>
            </a:endParaRPr>
          </a:p>
          <a:p>
            <a:pPr indent="0" lvl="0" marL="0" rtl="0" algn="l">
              <a:spcBef>
                <a:spcPts val="800"/>
              </a:spcBef>
              <a:spcAft>
                <a:spcPts val="0"/>
              </a:spcAft>
              <a:buNone/>
            </a:pPr>
            <a:r>
              <a:rPr lang="en" sz="2000">
                <a:solidFill>
                  <a:srgbClr val="434343"/>
                </a:solidFill>
                <a:latin typeface="Avenir"/>
                <a:ea typeface="Avenir"/>
                <a:cs typeface="Avenir"/>
                <a:sym typeface="Avenir"/>
              </a:rPr>
              <a:t>It can be used to highlight the </a:t>
            </a:r>
            <a:r>
              <a:rPr b="1" lang="en" sz="2000" u="sng">
                <a:solidFill>
                  <a:srgbClr val="434343"/>
                </a:solidFill>
                <a:latin typeface="Avenir"/>
                <a:ea typeface="Avenir"/>
                <a:cs typeface="Avenir"/>
                <a:sym typeface="Avenir"/>
              </a:rPr>
              <a:t>differences</a:t>
            </a:r>
            <a:r>
              <a:rPr lang="en" sz="2000">
                <a:solidFill>
                  <a:srgbClr val="434343"/>
                </a:solidFill>
                <a:latin typeface="Avenir"/>
                <a:ea typeface="Avenir"/>
                <a:cs typeface="Avenir"/>
                <a:sym typeface="Avenir"/>
              </a:rPr>
              <a:t> between the objects, or the extent to which a </a:t>
            </a:r>
            <a:r>
              <a:rPr b="1" lang="en" sz="2000" u="sng">
                <a:solidFill>
                  <a:srgbClr val="434343"/>
                </a:solidFill>
                <a:latin typeface="Avenir"/>
                <a:ea typeface="Avenir"/>
                <a:cs typeface="Avenir"/>
                <a:sym typeface="Avenir"/>
              </a:rPr>
              <a:t>particular quality is present (or absent) </a:t>
            </a:r>
            <a:r>
              <a:rPr lang="en" sz="2000">
                <a:solidFill>
                  <a:srgbClr val="434343"/>
                </a:solidFill>
                <a:latin typeface="Avenir"/>
                <a:ea typeface="Avenir"/>
                <a:cs typeface="Avenir"/>
                <a:sym typeface="Avenir"/>
              </a:rPr>
              <a:t>in one of the objects</a:t>
            </a:r>
            <a:endParaRPr sz="2000">
              <a:solidFill>
                <a:srgbClr val="434343"/>
              </a:solidFill>
              <a:latin typeface="Avenir"/>
              <a:ea typeface="Avenir"/>
              <a:cs typeface="Avenir"/>
              <a:sym typeface="Avenir"/>
            </a:endParaRPr>
          </a:p>
          <a:p>
            <a:pPr indent="0" lvl="0" marL="0" rtl="0" algn="l">
              <a:spcBef>
                <a:spcPts val="800"/>
              </a:spcBef>
              <a:spcAft>
                <a:spcPts val="0"/>
              </a:spcAft>
              <a:buNone/>
            </a:pPr>
            <a:r>
              <a:t/>
            </a:r>
            <a:endParaRPr sz="2000">
              <a:solidFill>
                <a:srgbClr val="434343"/>
              </a:solidFill>
              <a:latin typeface="Avenir"/>
              <a:ea typeface="Avenir"/>
              <a:cs typeface="Avenir"/>
              <a:sym typeface="Avenir"/>
            </a:endParaRPr>
          </a:p>
          <a:p>
            <a:pPr indent="0" lvl="0" marL="0" rtl="0" algn="l">
              <a:spcBef>
                <a:spcPts val="800"/>
              </a:spcBef>
              <a:spcAft>
                <a:spcPts val="0"/>
              </a:spcAft>
              <a:buNone/>
            </a:pPr>
            <a:r>
              <a:t/>
            </a:r>
            <a:endParaRPr sz="2000">
              <a:solidFill>
                <a:srgbClr val="434343"/>
              </a:solidFill>
              <a:latin typeface="Avenir"/>
              <a:ea typeface="Avenir"/>
              <a:cs typeface="Avenir"/>
              <a:sym typeface="Avenir"/>
            </a:endParaRPr>
          </a:p>
        </p:txBody>
      </p:sp>
      <p:pic>
        <p:nvPicPr>
          <p:cNvPr id="110" name="Google Shape;110;p19"/>
          <p:cNvPicPr preferRelativeResize="0"/>
          <p:nvPr/>
        </p:nvPicPr>
        <p:blipFill rotWithShape="1">
          <a:blip r:embed="rId3">
            <a:alphaModFix/>
          </a:blip>
          <a:srcRect b="0" l="21468" r="19028" t="0"/>
          <a:stretch/>
        </p:blipFill>
        <p:spPr>
          <a:xfrm>
            <a:off x="0" y="0"/>
            <a:ext cx="4590807" cy="5143500"/>
          </a:xfrm>
          <a:prstGeom prst="rect">
            <a:avLst/>
          </a:prstGeom>
          <a:noFill/>
          <a:ln>
            <a:noFill/>
          </a:ln>
        </p:spPr>
      </p:pic>
      <p:cxnSp>
        <p:nvCxnSpPr>
          <p:cNvPr id="111" name="Google Shape;111;p19"/>
          <p:cNvCxnSpPr/>
          <p:nvPr/>
        </p:nvCxnSpPr>
        <p:spPr>
          <a:xfrm>
            <a:off x="4855181" y="10152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0"/>
          <p:cNvSpPr txBox="1"/>
          <p:nvPr>
            <p:ph type="title"/>
          </p:nvPr>
        </p:nvSpPr>
        <p:spPr>
          <a:xfrm>
            <a:off x="283519" y="194475"/>
            <a:ext cx="5470800" cy="685500"/>
          </a:xfrm>
          <a:prstGeom prst="rect">
            <a:avLst/>
          </a:prstGeom>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Juxtaposition: ABE Strategy of Analysis</a:t>
            </a:r>
            <a:endParaRPr b="1" sz="2700">
              <a:solidFill>
                <a:srgbClr val="434343"/>
              </a:solidFill>
              <a:latin typeface="Avenir"/>
              <a:ea typeface="Avenir"/>
              <a:cs typeface="Avenir"/>
              <a:sym typeface="Avenir"/>
            </a:endParaRPr>
          </a:p>
        </p:txBody>
      </p:sp>
      <p:cxnSp>
        <p:nvCxnSpPr>
          <p:cNvPr id="118" name="Google Shape;118;p20"/>
          <p:cNvCxnSpPr/>
          <p:nvPr/>
        </p:nvCxnSpPr>
        <p:spPr>
          <a:xfrm flipH="1" rot="10800000">
            <a:off x="376219" y="879754"/>
            <a:ext cx="5285400" cy="300"/>
          </a:xfrm>
          <a:prstGeom prst="straightConnector1">
            <a:avLst/>
          </a:prstGeom>
          <a:noFill/>
          <a:ln cap="flat" cmpd="sng" w="9525">
            <a:solidFill>
              <a:schemeClr val="dk1"/>
            </a:solidFill>
            <a:prstDash val="solid"/>
            <a:miter lim="800000"/>
            <a:headEnd len="sm" w="sm" type="none"/>
            <a:tailEnd len="sm" w="sm" type="none"/>
          </a:ln>
        </p:spPr>
      </p:cxnSp>
      <p:graphicFrame>
        <p:nvGraphicFramePr>
          <p:cNvPr id="119" name="Google Shape;119;p20"/>
          <p:cNvGraphicFramePr/>
          <p:nvPr/>
        </p:nvGraphicFramePr>
        <p:xfrm>
          <a:off x="376225" y="1022950"/>
          <a:ext cx="3000000" cy="3000000"/>
        </p:xfrm>
        <a:graphic>
          <a:graphicData uri="http://schemas.openxmlformats.org/drawingml/2006/table">
            <a:tbl>
              <a:tblPr>
                <a:noFill/>
                <a:tableStyleId>{EF4C3C26-82EC-42B0-BB6E-CB0C10DEB084}</a:tableStyleId>
              </a:tblPr>
              <a:tblGrid>
                <a:gridCol w="2495625"/>
                <a:gridCol w="2495625"/>
              </a:tblGrid>
              <a:tr h="706900">
                <a:tc>
                  <a:txBody>
                    <a:bodyPr/>
                    <a:lstStyle/>
                    <a:p>
                      <a:pPr indent="0" lvl="0" marL="0" rtl="0" algn="l">
                        <a:lnSpc>
                          <a:spcPct val="115000"/>
                        </a:lnSpc>
                        <a:spcBef>
                          <a:spcPts val="0"/>
                        </a:spcBef>
                        <a:spcAft>
                          <a:spcPts val="0"/>
                        </a:spcAft>
                        <a:buNone/>
                      </a:pPr>
                      <a:r>
                        <a:rPr lang="en" sz="2100">
                          <a:solidFill>
                            <a:schemeClr val="dk1"/>
                          </a:solidFill>
                          <a:latin typeface="Avenir"/>
                          <a:ea typeface="Avenir"/>
                          <a:cs typeface="Avenir"/>
                          <a:sym typeface="Avenir"/>
                        </a:rPr>
                        <a:t>The poem juxtaposes [A] with [B]. </a:t>
                      </a:r>
                      <a:endParaRPr sz="2100">
                        <a:latin typeface="Avenir"/>
                        <a:ea typeface="Avenir"/>
                        <a:cs typeface="Avenir"/>
                        <a:sym typeface="Avenir"/>
                      </a:endParaRPr>
                    </a:p>
                  </a:txBody>
                  <a:tcPr marT="91425" marB="91425" marR="91425" marL="91425"/>
                </a:tc>
                <a:tc>
                  <a:txBody>
                    <a:bodyPr/>
                    <a:lstStyle/>
                    <a:p>
                      <a:pPr indent="0" lvl="0" marL="0" rtl="0" algn="l">
                        <a:spcBef>
                          <a:spcPts val="0"/>
                        </a:spcBef>
                        <a:spcAft>
                          <a:spcPts val="0"/>
                        </a:spcAft>
                        <a:buNone/>
                      </a:pPr>
                      <a:r>
                        <a:t/>
                      </a:r>
                      <a:endParaRPr sz="2100">
                        <a:latin typeface="Avenir"/>
                        <a:ea typeface="Avenir"/>
                        <a:cs typeface="Avenir"/>
                        <a:sym typeface="Avenir"/>
                      </a:endParaRPr>
                    </a:p>
                  </a:txBody>
                  <a:tcPr marT="91425" marB="91425" marR="91425" marL="91425"/>
                </a:tc>
              </a:tr>
              <a:tr h="706900">
                <a:tc>
                  <a:txBody>
                    <a:bodyPr/>
                    <a:lstStyle/>
                    <a:p>
                      <a:pPr indent="0" lvl="0" marL="0" rtl="0" algn="l">
                        <a:lnSpc>
                          <a:spcPct val="115000"/>
                        </a:lnSpc>
                        <a:spcBef>
                          <a:spcPts val="0"/>
                        </a:spcBef>
                        <a:spcAft>
                          <a:spcPts val="0"/>
                        </a:spcAft>
                        <a:buNone/>
                      </a:pPr>
                      <a:r>
                        <a:rPr lang="en" sz="2100">
                          <a:solidFill>
                            <a:schemeClr val="dk1"/>
                          </a:solidFill>
                          <a:latin typeface="Avenir"/>
                          <a:ea typeface="Avenir"/>
                          <a:cs typeface="Avenir"/>
                          <a:sym typeface="Avenir"/>
                        </a:rPr>
                        <a:t>This has the effect of [E], </a:t>
                      </a:r>
                      <a:endParaRPr sz="2100">
                        <a:latin typeface="Avenir"/>
                        <a:ea typeface="Avenir"/>
                        <a:cs typeface="Avenir"/>
                        <a:sym typeface="Avenir"/>
                      </a:endParaRPr>
                    </a:p>
                  </a:txBody>
                  <a:tcPr marT="91425" marB="91425" marR="91425" marL="91425"/>
                </a:tc>
                <a:tc>
                  <a:txBody>
                    <a:bodyPr/>
                    <a:lstStyle/>
                    <a:p>
                      <a:pPr indent="0" lvl="0" marL="0" rtl="0" algn="l">
                        <a:spcBef>
                          <a:spcPts val="0"/>
                        </a:spcBef>
                        <a:spcAft>
                          <a:spcPts val="0"/>
                        </a:spcAft>
                        <a:buNone/>
                      </a:pPr>
                      <a:r>
                        <a:t/>
                      </a:r>
                      <a:endParaRPr sz="2100">
                        <a:latin typeface="Avenir"/>
                        <a:ea typeface="Avenir"/>
                        <a:cs typeface="Avenir"/>
                        <a:sym typeface="Avenir"/>
                      </a:endParaRPr>
                    </a:p>
                  </a:txBody>
                  <a:tcPr marT="91425" marB="91425" marR="91425" marL="91425"/>
                </a:tc>
              </a:tr>
              <a:tr h="706900">
                <a:tc>
                  <a:txBody>
                    <a:bodyPr/>
                    <a:lstStyle/>
                    <a:p>
                      <a:pPr indent="0" lvl="0" marL="0" rtl="0" algn="l">
                        <a:lnSpc>
                          <a:spcPct val="115000"/>
                        </a:lnSpc>
                        <a:spcBef>
                          <a:spcPts val="0"/>
                        </a:spcBef>
                        <a:spcAft>
                          <a:spcPts val="0"/>
                        </a:spcAft>
                        <a:buNone/>
                      </a:pPr>
                      <a:r>
                        <a:rPr lang="en" sz="2100">
                          <a:solidFill>
                            <a:schemeClr val="dk1"/>
                          </a:solidFill>
                          <a:latin typeface="Avenir"/>
                          <a:ea typeface="Avenir"/>
                          <a:cs typeface="Avenir"/>
                          <a:sym typeface="Avenir"/>
                        </a:rPr>
                        <a:t>which tells us that …” </a:t>
                      </a:r>
                      <a:endParaRPr sz="2100">
                        <a:solidFill>
                          <a:srgbClr val="434343"/>
                        </a:solidFill>
                        <a:latin typeface="Avenir"/>
                        <a:ea typeface="Avenir"/>
                        <a:cs typeface="Avenir"/>
                        <a:sym typeface="Avenir"/>
                      </a:endParaRPr>
                    </a:p>
                    <a:p>
                      <a:pPr indent="0" lvl="0" marL="0" rtl="0" algn="l">
                        <a:spcBef>
                          <a:spcPts val="0"/>
                        </a:spcBef>
                        <a:spcAft>
                          <a:spcPts val="0"/>
                        </a:spcAft>
                        <a:buNone/>
                      </a:pPr>
                      <a:r>
                        <a:t/>
                      </a:r>
                      <a:endParaRPr sz="2100">
                        <a:latin typeface="Avenir"/>
                        <a:ea typeface="Avenir"/>
                        <a:cs typeface="Avenir"/>
                        <a:sym typeface="Avenir"/>
                      </a:endParaRPr>
                    </a:p>
                  </a:txBody>
                  <a:tcPr marT="91425" marB="91425" marR="91425" marL="91425"/>
                </a:tc>
                <a:tc>
                  <a:txBody>
                    <a:bodyPr/>
                    <a:lstStyle/>
                    <a:p>
                      <a:pPr indent="0" lvl="0" marL="0" rtl="0" algn="l">
                        <a:spcBef>
                          <a:spcPts val="0"/>
                        </a:spcBef>
                        <a:spcAft>
                          <a:spcPts val="0"/>
                        </a:spcAft>
                        <a:buNone/>
                      </a:pPr>
                      <a:r>
                        <a:t/>
                      </a:r>
                      <a:endParaRPr sz="2100">
                        <a:latin typeface="Avenir"/>
                        <a:ea typeface="Avenir"/>
                        <a:cs typeface="Avenir"/>
                        <a:sym typeface="Avenir"/>
                      </a:endParaRPr>
                    </a:p>
                  </a:txBody>
                  <a:tcPr marT="91425" marB="91425" marR="91425" marL="91425"/>
                </a:tc>
              </a:tr>
            </a:tbl>
          </a:graphicData>
        </a:graphic>
      </p:graphicFrame>
      <p:pic>
        <p:nvPicPr>
          <p:cNvPr id="120" name="Google Shape;120;p20"/>
          <p:cNvPicPr preferRelativeResize="0"/>
          <p:nvPr/>
        </p:nvPicPr>
        <p:blipFill rotWithShape="1">
          <a:blip r:embed="rId3">
            <a:alphaModFix/>
          </a:blip>
          <a:srcRect b="0" l="4402" r="13624" t="0"/>
          <a:stretch/>
        </p:blipFill>
        <p:spPr>
          <a:xfrm>
            <a:off x="5754325" y="0"/>
            <a:ext cx="3389675" cy="5143500"/>
          </a:xfrm>
          <a:prstGeom prst="rect">
            <a:avLst/>
          </a:prstGeom>
          <a:noFill/>
          <a:ln>
            <a:noFill/>
          </a:ln>
        </p:spPr>
      </p:pic>
      <p:sp>
        <p:nvSpPr>
          <p:cNvPr id="121" name="Google Shape;121;p20"/>
          <p:cNvSpPr txBox="1"/>
          <p:nvPr/>
        </p:nvSpPr>
        <p:spPr>
          <a:xfrm>
            <a:off x="5784325" y="4390200"/>
            <a:ext cx="3389700" cy="800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1"/>
          <p:cNvSpPr txBox="1"/>
          <p:nvPr>
            <p:ph type="title"/>
          </p:nvPr>
        </p:nvSpPr>
        <p:spPr>
          <a:xfrm>
            <a:off x="283519" y="118275"/>
            <a:ext cx="5470800" cy="685500"/>
          </a:xfrm>
          <a:prstGeom prst="rect">
            <a:avLst/>
          </a:prstGeom>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We Do Together: </a:t>
            </a:r>
            <a:br>
              <a:rPr b="1" lang="en" sz="2700">
                <a:solidFill>
                  <a:srgbClr val="434343"/>
                </a:solidFill>
                <a:latin typeface="Avenir"/>
                <a:ea typeface="Avenir"/>
                <a:cs typeface="Avenir"/>
                <a:sym typeface="Avenir"/>
              </a:rPr>
            </a:br>
            <a:r>
              <a:rPr b="1" lang="en" sz="2700">
                <a:solidFill>
                  <a:srgbClr val="434343"/>
                </a:solidFill>
                <a:latin typeface="Avenir"/>
                <a:ea typeface="Avenir"/>
                <a:cs typeface="Avenir"/>
                <a:sym typeface="Avenir"/>
              </a:rPr>
              <a:t>Analysing Juxtaposition with ABE (1)</a:t>
            </a:r>
            <a:endParaRPr b="1" sz="2700">
              <a:solidFill>
                <a:srgbClr val="434343"/>
              </a:solidFill>
              <a:latin typeface="Avenir"/>
              <a:ea typeface="Avenir"/>
              <a:cs typeface="Avenir"/>
              <a:sym typeface="Avenir"/>
            </a:endParaRPr>
          </a:p>
        </p:txBody>
      </p:sp>
      <p:cxnSp>
        <p:nvCxnSpPr>
          <p:cNvPr id="128" name="Google Shape;128;p21"/>
          <p:cNvCxnSpPr/>
          <p:nvPr/>
        </p:nvCxnSpPr>
        <p:spPr>
          <a:xfrm flipH="1" rot="10800000">
            <a:off x="376219" y="803554"/>
            <a:ext cx="5285400" cy="300"/>
          </a:xfrm>
          <a:prstGeom prst="straightConnector1">
            <a:avLst/>
          </a:prstGeom>
          <a:noFill/>
          <a:ln cap="flat" cmpd="sng" w="9525">
            <a:solidFill>
              <a:schemeClr val="dk1"/>
            </a:solidFill>
            <a:prstDash val="solid"/>
            <a:miter lim="800000"/>
            <a:headEnd len="sm" w="sm" type="none"/>
            <a:tailEnd len="sm" w="sm" type="none"/>
          </a:ln>
        </p:spPr>
      </p:cxnSp>
      <p:graphicFrame>
        <p:nvGraphicFramePr>
          <p:cNvPr id="129" name="Google Shape;129;p21"/>
          <p:cNvGraphicFramePr/>
          <p:nvPr/>
        </p:nvGraphicFramePr>
        <p:xfrm>
          <a:off x="376225" y="934100"/>
          <a:ext cx="3000000" cy="3000000"/>
        </p:xfrm>
        <a:graphic>
          <a:graphicData uri="http://schemas.openxmlformats.org/drawingml/2006/table">
            <a:tbl>
              <a:tblPr>
                <a:noFill/>
                <a:tableStyleId>{EF4C3C26-82EC-42B0-BB6E-CB0C10DEB084}</a:tableStyleId>
              </a:tblPr>
              <a:tblGrid>
                <a:gridCol w="1851375"/>
                <a:gridCol w="3434025"/>
              </a:tblGrid>
              <a:tr h="1243450">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The poem juxtaposes [A] with [B]... </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The poem juxtaposes </a:t>
                      </a:r>
                      <a:r>
                        <a:rPr lang="en" sz="1600">
                          <a:highlight>
                            <a:srgbClr val="EAD1DC"/>
                          </a:highlight>
                          <a:latin typeface="Avenir"/>
                          <a:ea typeface="Avenir"/>
                          <a:cs typeface="Avenir"/>
                          <a:sym typeface="Avenir"/>
                        </a:rPr>
                        <a:t>[A] “scrap”</a:t>
                      </a:r>
                      <a:r>
                        <a:rPr lang="en" sz="1600">
                          <a:latin typeface="Avenir"/>
                          <a:ea typeface="Avenir"/>
                          <a:cs typeface="Avenir"/>
                          <a:sym typeface="Avenir"/>
                        </a:rPr>
                        <a:t> with </a:t>
                      </a:r>
                      <a:r>
                        <a:rPr lang="en" sz="1600">
                          <a:highlight>
                            <a:srgbClr val="D9D2E9"/>
                          </a:highlight>
                          <a:latin typeface="Avenir"/>
                          <a:ea typeface="Avenir"/>
                          <a:cs typeface="Avenir"/>
                          <a:sym typeface="Avenir"/>
                        </a:rPr>
                        <a:t>[B] “boundless ease”</a:t>
                      </a:r>
                      <a:r>
                        <a:rPr lang="en" sz="1600">
                          <a:latin typeface="Avenir"/>
                          <a:ea typeface="Avenir"/>
                          <a:cs typeface="Avenir"/>
                          <a:sym typeface="Avenir"/>
                        </a:rPr>
                        <a:t>.</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This has the effect of [E]...</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This highlights the </a:t>
                      </a:r>
                      <a:r>
                        <a:rPr lang="en" sz="1600" u="sng">
                          <a:latin typeface="Avenir"/>
                          <a:ea typeface="Avenir"/>
                          <a:cs typeface="Avenir"/>
                          <a:sym typeface="Avenir"/>
                        </a:rPr>
                        <a:t>contrast</a:t>
                      </a:r>
                      <a:r>
                        <a:rPr lang="en" sz="1600">
                          <a:latin typeface="Avenir"/>
                          <a:ea typeface="Avenir"/>
                          <a:cs typeface="Avenir"/>
                          <a:sym typeface="Avenir"/>
                        </a:rPr>
                        <a:t> between </a:t>
                      </a:r>
                      <a:r>
                        <a:rPr lang="en" sz="1600">
                          <a:highlight>
                            <a:srgbClr val="EAD1DC"/>
                          </a:highlight>
                          <a:latin typeface="Avenir"/>
                          <a:ea typeface="Avenir"/>
                          <a:cs typeface="Avenir"/>
                          <a:sym typeface="Avenir"/>
                        </a:rPr>
                        <a:t>the actual shortage of resources in “scrap”</a:t>
                      </a:r>
                      <a:r>
                        <a:rPr lang="en" sz="1600">
                          <a:latin typeface="Avenir"/>
                          <a:ea typeface="Avenir"/>
                          <a:cs typeface="Avenir"/>
                          <a:sym typeface="Avenir"/>
                        </a:rPr>
                        <a:t> with the </a:t>
                      </a:r>
                      <a:r>
                        <a:rPr lang="en" sz="1600">
                          <a:highlight>
                            <a:srgbClr val="D9D2E9"/>
                          </a:highlight>
                          <a:latin typeface="Avenir"/>
                          <a:ea typeface="Avenir"/>
                          <a:cs typeface="Avenir"/>
                          <a:sym typeface="Avenir"/>
                        </a:rPr>
                        <a:t>“promise” of excessive abundance in “boundless ease”.</a:t>
                      </a:r>
                      <a:endParaRPr sz="1600">
                        <a:highlight>
                          <a:srgbClr val="D9D2E9"/>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which tells us that …</a:t>
                      </a:r>
                      <a:endParaRPr sz="1600">
                        <a:latin typeface="Avenir"/>
                        <a:ea typeface="Avenir"/>
                        <a:cs typeface="Avenir"/>
                        <a:sym typeface="Avenir"/>
                      </a:endParaRPr>
                    </a:p>
                    <a:p>
                      <a:pPr indent="0" lvl="0" marL="0" rtl="0" algn="l">
                        <a:spcBef>
                          <a:spcPts val="0"/>
                        </a:spcBef>
                        <a:spcAft>
                          <a:spcPts val="0"/>
                        </a:spcAft>
                        <a:buNone/>
                      </a:pPr>
                      <a:r>
                        <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This juxtaposition conveys the </a:t>
                      </a:r>
                      <a:r>
                        <a:rPr lang="en" sz="1600">
                          <a:highlight>
                            <a:srgbClr val="CFE2F3"/>
                          </a:highlight>
                          <a:latin typeface="Avenir"/>
                          <a:ea typeface="Avenir"/>
                          <a:cs typeface="Avenir"/>
                          <a:sym typeface="Avenir"/>
                        </a:rPr>
                        <a:t>difference between expectation and reality,</a:t>
                      </a:r>
                      <a:r>
                        <a:rPr lang="en" sz="1600">
                          <a:latin typeface="Avenir"/>
                          <a:ea typeface="Avenir"/>
                          <a:cs typeface="Avenir"/>
                          <a:sym typeface="Avenir"/>
                        </a:rPr>
                        <a:t> which may be caused by an </a:t>
                      </a:r>
                      <a:r>
                        <a:rPr lang="en" sz="1600">
                          <a:highlight>
                            <a:srgbClr val="D9EAD3"/>
                          </a:highlight>
                          <a:latin typeface="Avenir"/>
                          <a:ea typeface="Avenir"/>
                          <a:cs typeface="Avenir"/>
                          <a:sym typeface="Avenir"/>
                        </a:rPr>
                        <a:t>uneven distribution of resources</a:t>
                      </a:r>
                      <a:endParaRPr sz="1600">
                        <a:highlight>
                          <a:srgbClr val="D9EAD3"/>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30" name="Google Shape;130;p21"/>
          <p:cNvPicPr preferRelativeResize="0"/>
          <p:nvPr/>
        </p:nvPicPr>
        <p:blipFill rotWithShape="1">
          <a:blip r:embed="rId3">
            <a:alphaModFix/>
          </a:blip>
          <a:srcRect b="0" l="14806" r="0" t="0"/>
          <a:stretch/>
        </p:blipFill>
        <p:spPr>
          <a:xfrm>
            <a:off x="5754325" y="0"/>
            <a:ext cx="3506950" cy="5143500"/>
          </a:xfrm>
          <a:prstGeom prst="rect">
            <a:avLst/>
          </a:prstGeom>
          <a:noFill/>
          <a:ln>
            <a:noFill/>
          </a:ln>
        </p:spPr>
      </p:pic>
      <p:sp>
        <p:nvSpPr>
          <p:cNvPr id="131" name="Google Shape;131;p21"/>
          <p:cNvSpPr txBox="1"/>
          <p:nvPr/>
        </p:nvSpPr>
        <p:spPr>
          <a:xfrm>
            <a:off x="5784325" y="4390200"/>
            <a:ext cx="3389700" cy="800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800">
                <a:solidFill>
                  <a:srgbClr val="FFFFFF"/>
                </a:solidFill>
              </a:rPr>
              <a:t>Hinsch, R. (2019, October 18). </a:t>
            </a:r>
            <a:r>
              <a:rPr b="1" i="1" lang="en" sz="800">
                <a:solidFill>
                  <a:srgbClr val="FFFFFF"/>
                </a:solidFill>
              </a:rPr>
              <a:t>Wahala: trouble in the Niger delta – photo essay. </a:t>
            </a:r>
            <a:br>
              <a:rPr b="1" i="1" lang="en" sz="800">
                <a:solidFill>
                  <a:srgbClr val="FFFFFF"/>
                </a:solidFill>
              </a:rPr>
            </a:br>
            <a:r>
              <a:rPr b="1" lang="en" sz="800">
                <a:solidFill>
                  <a:srgbClr val="FFFFFF"/>
                </a:solidFill>
              </a:rPr>
              <a:t>The Guardian. https://www.theguardian.com/environment/2019/oct/18/wahala-trouble-in-the-niger-delta-photo-essay</a:t>
            </a:r>
            <a:endParaRPr b="1" sz="80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2"/>
          <p:cNvSpPr txBox="1"/>
          <p:nvPr>
            <p:ph type="title"/>
          </p:nvPr>
        </p:nvSpPr>
        <p:spPr>
          <a:xfrm>
            <a:off x="283519" y="118275"/>
            <a:ext cx="5470800" cy="685500"/>
          </a:xfrm>
          <a:prstGeom prst="rect">
            <a:avLst/>
          </a:prstGeom>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We Do Together: </a:t>
            </a:r>
            <a:br>
              <a:rPr b="1" lang="en" sz="2700">
                <a:solidFill>
                  <a:srgbClr val="434343"/>
                </a:solidFill>
                <a:latin typeface="Avenir"/>
                <a:ea typeface="Avenir"/>
                <a:cs typeface="Avenir"/>
                <a:sym typeface="Avenir"/>
              </a:rPr>
            </a:br>
            <a:r>
              <a:rPr b="1" lang="en" sz="2700">
                <a:solidFill>
                  <a:srgbClr val="434343"/>
                </a:solidFill>
                <a:latin typeface="Avenir"/>
                <a:ea typeface="Avenir"/>
                <a:cs typeface="Avenir"/>
                <a:sym typeface="Avenir"/>
              </a:rPr>
              <a:t>Analysing </a:t>
            </a:r>
            <a:r>
              <a:rPr b="1" lang="en" sz="2700">
                <a:solidFill>
                  <a:srgbClr val="434343"/>
                </a:solidFill>
                <a:latin typeface="Avenir"/>
                <a:ea typeface="Avenir"/>
                <a:cs typeface="Avenir"/>
                <a:sym typeface="Avenir"/>
              </a:rPr>
              <a:t>Juxtaposition</a:t>
            </a:r>
            <a:r>
              <a:rPr b="1" lang="en" sz="2700">
                <a:solidFill>
                  <a:srgbClr val="434343"/>
                </a:solidFill>
                <a:latin typeface="Avenir"/>
                <a:ea typeface="Avenir"/>
                <a:cs typeface="Avenir"/>
                <a:sym typeface="Avenir"/>
              </a:rPr>
              <a:t> </a:t>
            </a:r>
            <a:r>
              <a:rPr b="1" lang="en" sz="2700">
                <a:solidFill>
                  <a:srgbClr val="434343"/>
                </a:solidFill>
                <a:latin typeface="Avenir"/>
                <a:ea typeface="Avenir"/>
                <a:cs typeface="Avenir"/>
                <a:sym typeface="Avenir"/>
              </a:rPr>
              <a:t>with </a:t>
            </a:r>
            <a:r>
              <a:rPr b="1" lang="en" sz="2700">
                <a:solidFill>
                  <a:srgbClr val="434343"/>
                </a:solidFill>
                <a:latin typeface="Avenir"/>
                <a:ea typeface="Avenir"/>
                <a:cs typeface="Avenir"/>
                <a:sym typeface="Avenir"/>
              </a:rPr>
              <a:t>AB</a:t>
            </a:r>
            <a:r>
              <a:rPr b="1" lang="en" sz="2700">
                <a:solidFill>
                  <a:srgbClr val="434343"/>
                </a:solidFill>
                <a:latin typeface="Avenir"/>
                <a:ea typeface="Avenir"/>
                <a:cs typeface="Avenir"/>
                <a:sym typeface="Avenir"/>
              </a:rPr>
              <a:t>E (2)</a:t>
            </a:r>
            <a:endParaRPr b="1" sz="2700">
              <a:solidFill>
                <a:srgbClr val="434343"/>
              </a:solidFill>
              <a:latin typeface="Avenir"/>
              <a:ea typeface="Avenir"/>
              <a:cs typeface="Avenir"/>
              <a:sym typeface="Avenir"/>
            </a:endParaRPr>
          </a:p>
        </p:txBody>
      </p:sp>
      <p:cxnSp>
        <p:nvCxnSpPr>
          <p:cNvPr id="138" name="Google Shape;138;p22"/>
          <p:cNvCxnSpPr/>
          <p:nvPr/>
        </p:nvCxnSpPr>
        <p:spPr>
          <a:xfrm flipH="1" rot="10800000">
            <a:off x="376219" y="803554"/>
            <a:ext cx="5285400" cy="300"/>
          </a:xfrm>
          <a:prstGeom prst="straightConnector1">
            <a:avLst/>
          </a:prstGeom>
          <a:noFill/>
          <a:ln cap="flat" cmpd="sng" w="9525">
            <a:solidFill>
              <a:schemeClr val="dk1"/>
            </a:solidFill>
            <a:prstDash val="solid"/>
            <a:miter lim="800000"/>
            <a:headEnd len="sm" w="sm" type="none"/>
            <a:tailEnd len="sm" w="sm" type="none"/>
          </a:ln>
        </p:spPr>
      </p:cxnSp>
      <p:graphicFrame>
        <p:nvGraphicFramePr>
          <p:cNvPr id="139" name="Google Shape;139;p22"/>
          <p:cNvGraphicFramePr/>
          <p:nvPr/>
        </p:nvGraphicFramePr>
        <p:xfrm>
          <a:off x="376225" y="946750"/>
          <a:ext cx="3000000" cy="3000000"/>
        </p:xfrm>
        <a:graphic>
          <a:graphicData uri="http://schemas.openxmlformats.org/drawingml/2006/table">
            <a:tbl>
              <a:tblPr>
                <a:noFill/>
                <a:tableStyleId>{EF4C3C26-82EC-42B0-BB6E-CB0C10DEB084}</a:tableStyleId>
              </a:tblPr>
              <a:tblGrid>
                <a:gridCol w="1707925"/>
                <a:gridCol w="3577475"/>
              </a:tblGrid>
              <a:tr h="1243450">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The poem juxtaposes [A] with [B]... </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The poem juxtaposes “</a:t>
                      </a:r>
                      <a:r>
                        <a:rPr lang="en" sz="1600">
                          <a:highlight>
                            <a:srgbClr val="EAD1DC"/>
                          </a:highlight>
                          <a:latin typeface="Avenir"/>
                          <a:ea typeface="Avenir"/>
                          <a:cs typeface="Avenir"/>
                          <a:sym typeface="Avenir"/>
                        </a:rPr>
                        <a:t>[A] afflictions and deaths”</a:t>
                      </a:r>
                      <a:r>
                        <a:rPr lang="en" sz="1600">
                          <a:latin typeface="Avenir"/>
                          <a:ea typeface="Avenir"/>
                          <a:cs typeface="Avenir"/>
                          <a:sym typeface="Avenir"/>
                        </a:rPr>
                        <a:t> with </a:t>
                      </a:r>
                      <a:r>
                        <a:rPr lang="en" sz="1600">
                          <a:highlight>
                            <a:srgbClr val="D9D2E9"/>
                          </a:highlight>
                          <a:latin typeface="Avenir"/>
                          <a:ea typeface="Avenir"/>
                          <a:cs typeface="Avenir"/>
                          <a:sym typeface="Avenir"/>
                        </a:rPr>
                        <a:t>[B] “drying tapioca”</a:t>
                      </a:r>
                      <a:r>
                        <a:rPr lang="en" sz="1600">
                          <a:latin typeface="Avenir"/>
                          <a:ea typeface="Avenir"/>
                          <a:cs typeface="Avenir"/>
                          <a:sym typeface="Avenir"/>
                        </a:rPr>
                        <a:t>.</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This has the effect of [E]...</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This </a:t>
                      </a:r>
                      <a:r>
                        <a:rPr lang="en" sz="1600" u="sng">
                          <a:latin typeface="Avenir"/>
                          <a:ea typeface="Avenir"/>
                          <a:cs typeface="Avenir"/>
                          <a:sym typeface="Avenir"/>
                        </a:rPr>
                        <a:t>contrasts</a:t>
                      </a:r>
                      <a:r>
                        <a:rPr lang="en" sz="1600">
                          <a:latin typeface="Avenir"/>
                          <a:ea typeface="Avenir"/>
                          <a:cs typeface="Avenir"/>
                          <a:sym typeface="Avenir"/>
                        </a:rPr>
                        <a:t> the </a:t>
                      </a:r>
                      <a:r>
                        <a:rPr lang="en" sz="1600">
                          <a:highlight>
                            <a:srgbClr val="EAD1DC"/>
                          </a:highlight>
                          <a:latin typeface="Avenir"/>
                          <a:ea typeface="Avenir"/>
                          <a:cs typeface="Avenir"/>
                          <a:sym typeface="Avenir"/>
                        </a:rPr>
                        <a:t>initial fears of the</a:t>
                      </a:r>
                      <a:r>
                        <a:rPr lang="en" sz="1600">
                          <a:latin typeface="Avenir"/>
                          <a:ea typeface="Avenir"/>
                          <a:cs typeface="Avenir"/>
                          <a:sym typeface="Avenir"/>
                        </a:rPr>
                        <a:t> </a:t>
                      </a:r>
                      <a:r>
                        <a:rPr lang="en" sz="1600">
                          <a:highlight>
                            <a:srgbClr val="EAD1DC"/>
                          </a:highlight>
                          <a:latin typeface="Avenir"/>
                          <a:ea typeface="Avenir"/>
                          <a:cs typeface="Avenir"/>
                          <a:sym typeface="Avenir"/>
                        </a:rPr>
                        <a:t>highly dangerous and toxic nature of the flames from the flare-stack</a:t>
                      </a:r>
                      <a:r>
                        <a:rPr lang="en" sz="1600">
                          <a:latin typeface="Avenir"/>
                          <a:ea typeface="Avenir"/>
                          <a:cs typeface="Avenir"/>
                          <a:sym typeface="Avenir"/>
                        </a:rPr>
                        <a:t> with the </a:t>
                      </a:r>
                      <a:r>
                        <a:rPr lang="en" sz="1600">
                          <a:highlight>
                            <a:srgbClr val="D9D2E9"/>
                          </a:highlight>
                          <a:latin typeface="Avenir"/>
                          <a:ea typeface="Avenir"/>
                          <a:cs typeface="Avenir"/>
                          <a:sym typeface="Avenir"/>
                        </a:rPr>
                        <a:t>w</a:t>
                      </a:r>
                      <a:r>
                        <a:rPr lang="en" sz="1600">
                          <a:highlight>
                            <a:srgbClr val="D9D2E9"/>
                          </a:highlight>
                          <a:latin typeface="Avenir"/>
                          <a:ea typeface="Avenir"/>
                          <a:cs typeface="Avenir"/>
                          <a:sym typeface="Avenir"/>
                        </a:rPr>
                        <a:t>omen’s newfound, harmless use of the heat for cooking.</a:t>
                      </a:r>
                      <a:endParaRPr sz="1600">
                        <a:highlight>
                          <a:srgbClr val="D9D2E9"/>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latin typeface="Avenir"/>
                          <a:ea typeface="Avenir"/>
                          <a:cs typeface="Avenir"/>
                          <a:sym typeface="Avenir"/>
                        </a:rPr>
                        <a:t>which tells us that …</a:t>
                      </a:r>
                      <a:endParaRPr sz="1600">
                        <a:latin typeface="Avenir"/>
                        <a:ea typeface="Avenir"/>
                        <a:cs typeface="Avenir"/>
                        <a:sym typeface="Avenir"/>
                      </a:endParaRPr>
                    </a:p>
                    <a:p>
                      <a:pPr indent="0" lvl="0" marL="0" rtl="0" algn="l">
                        <a:spcBef>
                          <a:spcPts val="0"/>
                        </a:spcBef>
                        <a:spcAft>
                          <a:spcPts val="0"/>
                        </a:spcAft>
                        <a:buNone/>
                      </a:pPr>
                      <a:r>
                        <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600">
                          <a:latin typeface="Avenir"/>
                          <a:ea typeface="Avenir"/>
                          <a:cs typeface="Avenir"/>
                          <a:sym typeface="Avenir"/>
                        </a:rPr>
                        <a:t>This juxtaposition conveys the </a:t>
                      </a:r>
                      <a:r>
                        <a:rPr lang="en" sz="1600">
                          <a:highlight>
                            <a:srgbClr val="CFE2F3"/>
                          </a:highlight>
                          <a:latin typeface="Avenir"/>
                          <a:ea typeface="Avenir"/>
                          <a:cs typeface="Avenir"/>
                          <a:sym typeface="Avenir"/>
                        </a:rPr>
                        <a:t>changing impressions of the flare-stacks,</a:t>
                      </a:r>
                      <a:r>
                        <a:rPr lang="en" sz="1600">
                          <a:latin typeface="Avenir"/>
                          <a:ea typeface="Avenir"/>
                          <a:cs typeface="Avenir"/>
                          <a:sym typeface="Avenir"/>
                        </a:rPr>
                        <a:t> which may point towards </a:t>
                      </a:r>
                      <a:r>
                        <a:rPr lang="en" sz="1600">
                          <a:highlight>
                            <a:srgbClr val="D9EAD3"/>
                          </a:highlight>
                          <a:latin typeface="Avenir"/>
                          <a:ea typeface="Avenir"/>
                          <a:cs typeface="Avenir"/>
                          <a:sym typeface="Avenir"/>
                        </a:rPr>
                        <a:t>the Nigerians’ resilience in the face of adversity </a:t>
                      </a:r>
                      <a:endParaRPr sz="1600">
                        <a:highlight>
                          <a:srgbClr val="D9EAD3"/>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40" name="Google Shape;140;p22"/>
          <p:cNvPicPr preferRelativeResize="0"/>
          <p:nvPr/>
        </p:nvPicPr>
        <p:blipFill>
          <a:blip r:embed="rId3">
            <a:alphaModFix/>
          </a:blip>
          <a:stretch>
            <a:fillRect/>
          </a:stretch>
        </p:blipFill>
        <p:spPr>
          <a:xfrm>
            <a:off x="5754325" y="570951"/>
            <a:ext cx="3201300" cy="4001600"/>
          </a:xfrm>
          <a:prstGeom prst="rect">
            <a:avLst/>
          </a:prstGeom>
          <a:noFill/>
          <a:ln>
            <a:noFill/>
          </a:ln>
        </p:spPr>
      </p:pic>
      <p:sp>
        <p:nvSpPr>
          <p:cNvPr id="141" name="Google Shape;141;p22"/>
          <p:cNvSpPr/>
          <p:nvPr/>
        </p:nvSpPr>
        <p:spPr>
          <a:xfrm>
            <a:off x="5614550" y="570950"/>
            <a:ext cx="1989600" cy="19896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2"/>
          <p:cNvSpPr/>
          <p:nvPr/>
        </p:nvSpPr>
        <p:spPr>
          <a:xfrm>
            <a:off x="7575600" y="781550"/>
            <a:ext cx="1568400" cy="15684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2"/>
          <p:cNvSpPr txBox="1"/>
          <p:nvPr/>
        </p:nvSpPr>
        <p:spPr>
          <a:xfrm>
            <a:off x="7723500" y="2826700"/>
            <a:ext cx="1272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dk1"/>
                </a:solidFill>
                <a:highlight>
                  <a:schemeClr val="accent6"/>
                </a:highlight>
              </a:rPr>
              <a:t>flare-stack</a:t>
            </a:r>
            <a:endParaRPr b="1">
              <a:highlight>
                <a:schemeClr val="accent6"/>
              </a:highlight>
            </a:endParaRPr>
          </a:p>
        </p:txBody>
      </p:sp>
      <p:cxnSp>
        <p:nvCxnSpPr>
          <p:cNvPr id="144" name="Google Shape;144;p22"/>
          <p:cNvCxnSpPr/>
          <p:nvPr/>
        </p:nvCxnSpPr>
        <p:spPr>
          <a:xfrm flipH="1" rot="10800000">
            <a:off x="8263400" y="2343650"/>
            <a:ext cx="66900" cy="5070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