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etapixel.com/2019/09/30/2019-environmental-photographer-of-the-year-winners-capture-the-raw-reality-of-climate-change/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cafdb2f170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2"/>
              </a:rPr>
              <a:t>https://petapixel.com/2019/09/30/2019-environmental-photographer-of-the-year-winners-capture-the-raw-reality-of-climate-change/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" name="Google Shape;58;gcafdb2f170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cafdb2f170_0_3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cafdb2f170_0_3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cafdb2f170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cafdb2f170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cafdb2f170_0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cafdb2f170_0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cafdb2f170_0_3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cafdb2f170_0_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cafdb2f28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cafdb2f28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cafdb2f28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cafdb2f28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cafdb2f280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cafdb2f28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cafdb2f280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cafdb2f280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afdb2f170_0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cafdb2f170_0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cafdb2f170_0_3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cafdb2f170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cafdb2f170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https://www.tiktok.com/@berke_lium/video/6894587025505193218?is_copy_url=1&amp;is_from_webapp=v2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cafdb2f170_0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cafdb2f170_0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cafdb2f170_0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cafdb2f170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cafdb2f170_0_3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cafdb2f170_0_3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cafdb2f170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cafdb2f170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cafdb2f170_0_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cafdb2f170_0_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cafdb2f170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cafdb2f170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Relationship Id="rId4" Type="http://schemas.openxmlformats.org/officeDocument/2006/relationships/image" Target="../media/image14.png"/><Relationship Id="rId5" Type="http://schemas.openxmlformats.org/officeDocument/2006/relationships/image" Target="../media/image8.png"/><Relationship Id="rId6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4527175" y="853450"/>
            <a:ext cx="4314300" cy="2472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lang="en" sz="34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Interconnectedness:</a:t>
            </a:r>
            <a:endParaRPr b="1" sz="34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lang="en" sz="34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Understanding </a:t>
            </a:r>
            <a:br>
              <a:rPr b="1" lang="en" sz="34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</a:br>
            <a:r>
              <a:rPr b="1" lang="en" sz="34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Nature</a:t>
            </a:r>
            <a:endParaRPr b="1" sz="34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61" name="Google Shape;61;p14"/>
          <p:cNvCxnSpPr/>
          <p:nvPr/>
        </p:nvCxnSpPr>
        <p:spPr>
          <a:xfrm flipH="1" rot="10800000">
            <a:off x="5298150" y="2762338"/>
            <a:ext cx="3129000" cy="144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4"/>
          <p:cNvSpPr txBox="1"/>
          <p:nvPr/>
        </p:nvSpPr>
        <p:spPr>
          <a:xfrm>
            <a:off x="5298150" y="3133969"/>
            <a:ext cx="3129000" cy="8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23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ECOLOGICAL JUSTICE IN WORLD POETRY</a:t>
            </a:r>
            <a:endParaRPr sz="23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sz="23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n" sz="9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THE MERANTI COLLECTIVE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825" y="1335300"/>
            <a:ext cx="4395184" cy="2472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00" y="888951"/>
            <a:ext cx="3975125" cy="33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3"/>
          <p:cNvSpPr txBox="1"/>
          <p:nvPr/>
        </p:nvSpPr>
        <p:spPr>
          <a:xfrm>
            <a:off x="4572000" y="1709850"/>
            <a:ext cx="44115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There is an attempt to bridge the natural and the human world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Man understands the natural world using human experiences.</a:t>
            </a:r>
            <a:endParaRPr b="1"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6426" y="-1"/>
            <a:ext cx="6987900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8913" y="1066800"/>
            <a:ext cx="2981325" cy="300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74335"/>
            <a:ext cx="9144000" cy="609215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5"/>
          <p:cNvSpPr txBox="1"/>
          <p:nvPr/>
        </p:nvSpPr>
        <p:spPr>
          <a:xfrm>
            <a:off x="515250" y="1171050"/>
            <a:ext cx="83772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Think about the following questions: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How will our actions influence our natural environment?</a:t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Are these effects immediately obvious?</a:t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[I-FEEL] </a:t>
            </a:r>
            <a:r>
              <a:rPr lang="en"/>
              <a:t>Your Task: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628650" y="988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For the next 2 minutes, </a:t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Read “</a:t>
            </a: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Ow Yeong Wai Kit, “Elegy for a Silent Stalker”, keeping in mind </a:t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238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venir"/>
              <a:buAutoNum type="alphaLcPeriod"/>
            </a:pP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Your thoughts on Today’s article.</a:t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238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venir"/>
              <a:buAutoNum type="alphaLcPeriod"/>
            </a:pP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Your reading of Ann Ang’s Inuka that was discussed in the previous lesson. </a:t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238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venir"/>
              <a:buAutoNum type="alphaLcPeriod"/>
            </a:pPr>
            <a:r>
              <a:rPr lang="en" sz="15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Similarities / differences and the effect of reading the three sources together. </a:t>
            </a:r>
            <a:endParaRPr sz="15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43" name="Google Shape;1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113" y="3552813"/>
            <a:ext cx="2867025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8475" y="3552813"/>
            <a:ext cx="2867025" cy="15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05488" y="3552813"/>
            <a:ext cx="2867025" cy="15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Avenir"/>
                <a:ea typeface="Avenir"/>
                <a:cs typeface="Avenir"/>
                <a:sym typeface="Avenir"/>
              </a:rPr>
              <a:t>Recap: </a:t>
            </a:r>
            <a:r>
              <a:rPr lang="en" sz="2000">
                <a:latin typeface="Avenir"/>
                <a:ea typeface="Avenir"/>
                <a:cs typeface="Avenir"/>
                <a:sym typeface="Avenir"/>
              </a:rPr>
              <a:t>Identifying Metaphors</a:t>
            </a:r>
            <a:endParaRPr sz="20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1" name="Google Shape;151;p27"/>
          <p:cNvSpPr txBox="1"/>
          <p:nvPr>
            <p:ph idx="1" type="body"/>
          </p:nvPr>
        </p:nvSpPr>
        <p:spPr>
          <a:xfrm>
            <a:off x="628650" y="1369225"/>
            <a:ext cx="46392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Applying the ABC strategy to identify the metaphors / extended metaphor in the poem: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A: Object, which is compared to 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B: Object/ Theme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This creates an effect / connotation of C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For Example: My teacher is a dragon.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A: Teacher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B: Dragon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This creates an effect, suggesting that my </a:t>
            </a:r>
            <a:r>
              <a:rPr lang="en" sz="14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teacher is very fierce and scary.</a:t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2" name="Google Shape;15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1975" y="966114"/>
            <a:ext cx="3351825" cy="321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8"/>
          <p:cNvSpPr txBox="1"/>
          <p:nvPr>
            <p:ph type="title"/>
          </p:nvPr>
        </p:nvSpPr>
        <p:spPr>
          <a:xfrm>
            <a:off x="619775" y="922325"/>
            <a:ext cx="52254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venir"/>
                <a:ea typeface="Avenir"/>
                <a:cs typeface="Avenir"/>
                <a:sym typeface="Avenir"/>
              </a:rPr>
              <a:t>Recap: Diction</a:t>
            </a:r>
            <a:endParaRPr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50">
              <a:solidFill>
                <a:srgbClr val="000000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">
                <a:solidFill>
                  <a:srgbClr val="000000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Linguistic choices a writer makes to effectively convey an idea, a point of view, or tell a story.</a:t>
            </a:r>
            <a:endParaRPr sz="165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8" name="Google Shape;158;p28"/>
          <p:cNvSpPr txBox="1"/>
          <p:nvPr>
            <p:ph idx="1" type="body"/>
          </p:nvPr>
        </p:nvSpPr>
        <p:spPr>
          <a:xfrm>
            <a:off x="619775" y="2150950"/>
            <a:ext cx="58386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What are the implications?</a:t>
            </a:r>
            <a:endParaRPr b="1" sz="16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A coat isn’t torn; it is </a:t>
            </a:r>
            <a:r>
              <a:rPr b="1" lang="en" sz="1400" u="sng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tattered</a:t>
            </a:r>
            <a:r>
              <a:rPr lang="en" sz="1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. </a:t>
            </a:r>
            <a:endParaRPr sz="14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Spiderman does not want revenge; it is </a:t>
            </a:r>
            <a:r>
              <a:rPr b="1" lang="en" sz="1400" u="sng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thirsting</a:t>
            </a:r>
            <a:r>
              <a:rPr lang="en" sz="14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for revenge. </a:t>
            </a:r>
            <a:endParaRPr sz="14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59" name="Google Shape;15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3050" y="919750"/>
            <a:ext cx="2899925" cy="330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9"/>
          <p:cNvSpPr txBox="1"/>
          <p:nvPr>
            <p:ph type="title"/>
          </p:nvPr>
        </p:nvSpPr>
        <p:spPr>
          <a:xfrm>
            <a:off x="1454825" y="833519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[I-SEE &amp; I-ANALYSE]</a:t>
            </a:r>
            <a:r>
              <a:rPr lang="en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r>
              <a:rPr lang="en" sz="18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Generate your responses on Google Doc!</a:t>
            </a:r>
            <a:endParaRPr>
              <a:solidFill>
                <a:srgbClr val="000000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5" name="Google Shape;165;p29"/>
          <p:cNvSpPr txBox="1"/>
          <p:nvPr/>
        </p:nvSpPr>
        <p:spPr>
          <a:xfrm>
            <a:off x="628650" y="2408050"/>
            <a:ext cx="4008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are the types of metaphors that can be found in the poem?</a:t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are the effects of these metaphors on the reader?</a:t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Why do you think these metaphors are used?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6" name="Google Shape;166;p29"/>
          <p:cNvSpPr txBox="1"/>
          <p:nvPr/>
        </p:nvSpPr>
        <p:spPr>
          <a:xfrm>
            <a:off x="5192850" y="2365550"/>
            <a:ext cx="3322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are some unusual words that are used in the poem?</a:t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are the effects of these words on the reader?</a:t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venir"/>
              <a:buAutoNum type="arabicPeriod"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Why do you think these words are chosen?</a:t>
            </a:r>
            <a:endParaRPr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7" name="Google Shape;167;p29"/>
          <p:cNvSpPr txBox="1"/>
          <p:nvPr/>
        </p:nvSpPr>
        <p:spPr>
          <a:xfrm>
            <a:off x="1750025" y="1915450"/>
            <a:ext cx="2727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CE5CD"/>
                </a:highlight>
                <a:latin typeface="Avenir"/>
                <a:ea typeface="Avenir"/>
                <a:cs typeface="Avenir"/>
                <a:sym typeface="Avenir"/>
              </a:rPr>
              <a:t>Metaphors</a:t>
            </a:r>
            <a:endParaRPr sz="2000">
              <a:highlight>
                <a:srgbClr val="FCE5CD"/>
              </a:highlight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68" name="Google Shape;168;p29"/>
          <p:cNvSpPr txBox="1"/>
          <p:nvPr/>
        </p:nvSpPr>
        <p:spPr>
          <a:xfrm>
            <a:off x="6120675" y="1915450"/>
            <a:ext cx="2727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4CCCC"/>
                </a:highlight>
                <a:latin typeface="Avenir"/>
                <a:ea typeface="Avenir"/>
                <a:cs typeface="Avenir"/>
                <a:sym typeface="Avenir"/>
              </a:rPr>
              <a:t>Diction</a:t>
            </a:r>
            <a:endParaRPr sz="2000">
              <a:highlight>
                <a:srgbClr val="F4CCCC"/>
              </a:highlight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“Are the effects of slow violence observed only in animals / environment?”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4" name="Google Shape;174;p30"/>
          <p:cNvSpPr txBox="1"/>
          <p:nvPr>
            <p:ph idx="1" type="body"/>
          </p:nvPr>
        </p:nvSpPr>
        <p:spPr>
          <a:xfrm>
            <a:off x="168775" y="1369225"/>
            <a:ext cx="83466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 u="sng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You will write a PEEL paragraph using any one of the poems to answer the following question: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How does the use of Figurative Language / Imagery / Diction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help us understand the relationship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between man and nature?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30"/>
          <p:cNvPicPr preferRelativeResize="0"/>
          <p:nvPr/>
        </p:nvPicPr>
        <p:blipFill rotWithShape="1">
          <a:blip r:embed="rId3">
            <a:alphaModFix/>
          </a:blip>
          <a:srcRect b="4131" l="6617" r="11280" t="0"/>
          <a:stretch/>
        </p:blipFill>
        <p:spPr>
          <a:xfrm>
            <a:off x="362475" y="3174525"/>
            <a:ext cx="2392530" cy="1720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12163" y="3174525"/>
            <a:ext cx="2293667" cy="172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0"/>
          <p:cNvPicPr preferRelativeResize="0"/>
          <p:nvPr/>
        </p:nvPicPr>
        <p:blipFill rotWithShape="1">
          <a:blip r:embed="rId5">
            <a:alphaModFix/>
          </a:blip>
          <a:srcRect b="0" l="0" r="14581" t="0"/>
          <a:stretch/>
        </p:blipFill>
        <p:spPr>
          <a:xfrm>
            <a:off x="4952525" y="3174525"/>
            <a:ext cx="2205924" cy="172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0"/>
          <p:cNvPicPr preferRelativeResize="0"/>
          <p:nvPr/>
        </p:nvPicPr>
        <p:blipFill rotWithShape="1">
          <a:blip r:embed="rId6">
            <a:alphaModFix/>
          </a:blip>
          <a:srcRect b="13080" l="27948" r="7146" t="2144"/>
          <a:stretch/>
        </p:blipFill>
        <p:spPr>
          <a:xfrm>
            <a:off x="7158450" y="3174525"/>
            <a:ext cx="1766225" cy="172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/>
        </p:nvSpPr>
        <p:spPr>
          <a:xfrm>
            <a:off x="283519" y="1073081"/>
            <a:ext cx="51306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By the end of the lesson, students should be able to: 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indent="-279400" lvl="1" marL="685800" rtl="0" algn="l">
              <a:spcBef>
                <a:spcPts val="0"/>
              </a:spcBef>
              <a:spcAft>
                <a:spcPts val="0"/>
              </a:spcAft>
              <a:buSzPts val="1800"/>
              <a:buFont typeface="Avenir"/>
              <a:buChar char="-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Examine the effect of style on readers by analysing imagery, diction and figurative language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venir"/>
              <a:ea typeface="Avenir"/>
              <a:cs typeface="Avenir"/>
              <a:sym typeface="Avenir"/>
            </a:endParaRPr>
          </a:p>
          <a:p>
            <a:pPr indent="-279400" lvl="1" marL="685800" rtl="0" algn="l">
              <a:spcBef>
                <a:spcPts val="0"/>
              </a:spcBef>
              <a:spcAft>
                <a:spcPts val="0"/>
              </a:spcAft>
              <a:buSzPts val="1800"/>
              <a:buFont typeface="Avenir"/>
              <a:buChar char="-"/>
            </a:pPr>
            <a:r>
              <a:rPr lang="en" sz="1800">
                <a:latin typeface="Avenir"/>
                <a:ea typeface="Avenir"/>
                <a:cs typeface="Avenir"/>
                <a:sym typeface="Avenir"/>
              </a:rPr>
              <a:t>Interpret the theme of interconnectedness by considering how the poems explore human-centeredness / the relationship between human and nature, through imagery, diction and figurative language</a:t>
            </a:r>
            <a:endParaRPr sz="1800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0" name="Google Shape;70;p15"/>
          <p:cNvSpPr txBox="1"/>
          <p:nvPr>
            <p:ph type="title"/>
          </p:nvPr>
        </p:nvSpPr>
        <p:spPr>
          <a:xfrm>
            <a:off x="283519" y="194475"/>
            <a:ext cx="5470800" cy="6855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434343"/>
                </a:solidFill>
                <a:latin typeface="Avenir"/>
                <a:ea typeface="Avenir"/>
                <a:cs typeface="Avenir"/>
                <a:sym typeface="Avenir"/>
              </a:rPr>
              <a:t>Lesson Objectives</a:t>
            </a:r>
            <a:endParaRPr b="1" sz="2700">
              <a:solidFill>
                <a:srgbClr val="434343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71" name="Google Shape;71;p15"/>
          <p:cNvCxnSpPr/>
          <p:nvPr/>
        </p:nvCxnSpPr>
        <p:spPr>
          <a:xfrm flipH="1" rot="10800000">
            <a:off x="376219" y="879754"/>
            <a:ext cx="5285400" cy="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1894" y="194475"/>
            <a:ext cx="3084881" cy="4625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4192" y="0"/>
            <a:ext cx="589561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2050" y="2571750"/>
            <a:ext cx="1154199" cy="115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74335"/>
            <a:ext cx="9144000" cy="609215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7"/>
          <p:cNvSpPr txBox="1"/>
          <p:nvPr/>
        </p:nvSpPr>
        <p:spPr>
          <a:xfrm>
            <a:off x="1260600" y="1171050"/>
            <a:ext cx="66228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Think about the following questions:</a:t>
            </a:r>
            <a:endParaRPr sz="3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What is the lady in the video trying to do? </a:t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Why do you think she is acting this way? </a:t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highlight>
                  <a:srgbClr val="FFFFFF"/>
                </a:highlight>
                <a:latin typeface="Avenir"/>
                <a:ea typeface="Avenir"/>
                <a:cs typeface="Avenir"/>
                <a:sym typeface="Avenir"/>
              </a:rPr>
              <a:t>Can we really understand our natural environment / animals?</a:t>
            </a:r>
            <a:endParaRPr sz="2000">
              <a:highlight>
                <a:srgbClr val="FFFFFF"/>
              </a:highlight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Task: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628650" y="988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For the next 2 minutes,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eriod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Read “Koel Calls” for 2 minutes, keeping in mind 4 questions: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venir"/>
              <a:buAutoNum type="romanLcPeriod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[I-FEEL, I-SEE] “What is this poem about?”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venir"/>
              <a:buAutoNum type="romanLcPeriod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“What are some interesting features of the text?”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venir"/>
              <a:buAutoNum type="romanLcPeriod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“What is the speaker trying to do?”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Avenir"/>
              <a:buAutoNum type="romanLcPeriod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“Who is the speaker speaking to?”</a:t>
            </a:r>
            <a:endParaRPr sz="20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9900" y="3305300"/>
            <a:ext cx="2454100" cy="1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5800" y="3305300"/>
            <a:ext cx="2454100" cy="1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9425" y="3305300"/>
            <a:ext cx="2454100" cy="1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700" y="3305300"/>
            <a:ext cx="2454100" cy="183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/>
        </p:nvSpPr>
        <p:spPr>
          <a:xfrm>
            <a:off x="4572000" y="1221425"/>
            <a:ext cx="46575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latin typeface="Avenir"/>
                <a:ea typeface="Avenir"/>
                <a:cs typeface="Avenir"/>
                <a:sym typeface="Avenir"/>
              </a:rPr>
              <a:t>Pictures of You</a:t>
            </a:r>
            <a:endParaRPr sz="5000"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What is the relationship between Man and Nature? How does Man understand Nature?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</a:t>
            </a:r>
            <a:endParaRPr sz="30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00" y="888951"/>
            <a:ext cx="3975125" cy="33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/>
        </p:nvSpPr>
        <p:spPr>
          <a:xfrm>
            <a:off x="4572000" y="1221425"/>
            <a:ext cx="46575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arenR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Discuss the two questions based on the poem and support it with key quotes from the text. 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arenR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Look for images of relationships that best represent these ideas.</a:t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venir"/>
              <a:buAutoNum type="arabicParenR"/>
            </a:pPr>
            <a:r>
              <a:rPr lang="en" sz="2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Share your responses on Padlet!</a:t>
            </a:r>
            <a:endParaRPr sz="2000"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00" y="888951"/>
            <a:ext cx="3975125" cy="33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00" y="888951"/>
            <a:ext cx="3975125" cy="33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1"/>
          <p:cNvSpPr txBox="1"/>
          <p:nvPr/>
        </p:nvSpPr>
        <p:spPr>
          <a:xfrm>
            <a:off x="5012800" y="2248500"/>
            <a:ext cx="4411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Interconnectedness</a:t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00" y="888951"/>
            <a:ext cx="3975125" cy="33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5012800" y="2248500"/>
            <a:ext cx="4411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Interconnectedness</a:t>
            </a:r>
            <a:endParaRPr b="1" sz="3000"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