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Lst>
  <p:sldSz cy="5143500" cx="9144000"/>
  <p:notesSz cx="6858000" cy="9144000"/>
  <p:embeddedFontLst>
    <p:embeddedFont>
      <p:font typeface="Book Antiqua"/>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C4F53E6-88F3-44CF-9EEE-5B5CED9C02DD}">
  <a:tblStyle styleId="{6C4F53E6-88F3-44CF-9EEE-5B5CED9C02D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BookAntiqua-bold.fntdata"/><Relationship Id="rId25" Type="http://schemas.openxmlformats.org/officeDocument/2006/relationships/font" Target="fonts/BookAntiqua-regular.fntdata"/><Relationship Id="rId28" Type="http://schemas.openxmlformats.org/officeDocument/2006/relationships/font" Target="fonts/BookAntiqua-boldItalic.fntdata"/><Relationship Id="rId27" Type="http://schemas.openxmlformats.org/officeDocument/2006/relationships/font" Target="fonts/BookAntiqua-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nlineacademiccommunity.uvic.ca/globalsouthpolitics/2018/08/08/global-south-what-does-it-mean-and-why-use-the-term/"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c7bf16e4a8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 name="Google Shape;58;gc7bf16e4a8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46083759369862_3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 name="Google Shape;155;g346083759369862_3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c7bf16e4a8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c7bf16e4a8_0_3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52. </a:t>
            </a:r>
            <a:endParaRPr/>
          </a:p>
        </p:txBody>
      </p:sp>
      <p:sp>
        <p:nvSpPr>
          <p:cNvPr id="164" name="Google Shape;164;gc7bf16e4a8_0_3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46083759369862_2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46083759369862_26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346083759369862_26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46083759369862_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g346083759369862_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46083759369862_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46083759369862_8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52. </a:t>
            </a:r>
            <a:endParaRPr/>
          </a:p>
        </p:txBody>
      </p:sp>
      <p:sp>
        <p:nvSpPr>
          <p:cNvPr id="190" name="Google Shape;190;g346083759369862_87: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46083759369862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46083759369862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46083759369862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46083759369862_10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52. </a:t>
            </a:r>
            <a:endParaRPr/>
          </a:p>
        </p:txBody>
      </p:sp>
      <p:sp>
        <p:nvSpPr>
          <p:cNvPr id="206" name="Google Shape;206;g346083759369862_10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46083759369862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46083759369862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46083759369862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46083759369862_11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We Teach, T&amp;L Guide Book 1, p. 52. </a:t>
            </a:r>
            <a:endParaRPr/>
          </a:p>
        </p:txBody>
      </p:sp>
      <p:sp>
        <p:nvSpPr>
          <p:cNvPr id="221" name="Google Shape;221;g346083759369862_111: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46083759369862_2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67" name="Google Shape;67;g346083759369862_2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c7bf16e4a8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 name="Google Shape;74;gc7bf16e4a8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caf607cab2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 name="Google Shape;91;gcaf607cab2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caf607cab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9" name="Google Shape;99;gcaf607cab2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00:00 - 00:55, 02:13 - 03:33</a:t>
            </a:r>
            <a:endParaRPr/>
          </a:p>
        </p:txBody>
      </p:sp>
      <p:sp>
        <p:nvSpPr>
          <p:cNvPr id="100" name="Google Shape;100;gcaf607cab2_0_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4608375936986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46083759369862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t>Image credit: </a:t>
            </a:r>
            <a:r>
              <a:rPr lang="en" sz="1000">
                <a:solidFill>
                  <a:schemeClr val="dk1"/>
                </a:solidFill>
              </a:rPr>
              <a:t>Clarke, M. (2018, August 8). </a:t>
            </a:r>
            <a:r>
              <a:rPr i="1" lang="en" sz="1000">
                <a:solidFill>
                  <a:schemeClr val="dk1"/>
                </a:solidFill>
              </a:rPr>
              <a:t>Global South: what does it mean and why use the term? </a:t>
            </a:r>
            <a:r>
              <a:rPr lang="en" sz="1000">
                <a:solidFill>
                  <a:schemeClr val="dk1"/>
                </a:solidFill>
              </a:rPr>
              <a:t>University of Victoria Global South Political Commentaries. </a:t>
            </a:r>
            <a:r>
              <a:rPr lang="en" sz="1000" u="sng">
                <a:solidFill>
                  <a:schemeClr val="hlink"/>
                </a:solidFill>
                <a:hlinkClick r:id="rId2"/>
              </a:rPr>
              <a:t>https://onlineacademiccommunity.uvic.ca/globalsouthpolitics/2018/08/08/global-south-what-does-it-mean-and-why-use-the-term/</a:t>
            </a:r>
            <a:endParaRPr sz="1000">
              <a:solidFill>
                <a:schemeClr val="dk1"/>
              </a:solidFill>
            </a:endParaRPr>
          </a:p>
          <a:p>
            <a:pPr indent="0" lvl="0" marL="0" rtl="0" algn="l">
              <a:spcBef>
                <a:spcPts val="0"/>
              </a:spcBef>
              <a:spcAft>
                <a:spcPts val="0"/>
              </a:spcAft>
              <a:buClr>
                <a:schemeClr val="dk1"/>
              </a:buClr>
              <a:buSzPts val="1100"/>
              <a:buFont typeface="Arial"/>
              <a:buNone/>
            </a:pPr>
            <a:r>
              <a:t/>
            </a:r>
            <a:endParaRPr sz="1000">
              <a:solidFill>
                <a:schemeClr val="dk1"/>
              </a:solidFill>
            </a:endParaRPr>
          </a:p>
          <a:p>
            <a:pPr indent="0" lvl="0" marL="0" rtl="0" algn="l">
              <a:spcBef>
                <a:spcPts val="0"/>
              </a:spcBef>
              <a:spcAft>
                <a:spcPts val="0"/>
              </a:spcAft>
              <a:buClr>
                <a:schemeClr val="dk1"/>
              </a:buClr>
              <a:buSzPts val="1100"/>
              <a:buFont typeface="Arial"/>
              <a:buNone/>
            </a:pPr>
            <a:r>
              <a:rPr lang="en" sz="1000">
                <a:solidFill>
                  <a:schemeClr val="dk1"/>
                </a:solidFill>
              </a:rPr>
              <a:t>Taylor, A. (2014, December 2). Bhopal: The World’s Worst Industrial Disaster, 30 Years Later. The Atlantic.. https://www.theatlantic.com/photo/2014/12/bhopal-the-worlds-worst-industrial-disaster-30-years-later/100864/</a:t>
            </a:r>
            <a:endParaRPr sz="1000">
              <a:solidFill>
                <a:schemeClr val="dk1"/>
              </a:solidFill>
            </a:endParaRPr>
          </a:p>
          <a:p>
            <a:pPr indent="0" lvl="0" marL="0" rtl="0" algn="l">
              <a:spcBef>
                <a:spcPts val="0"/>
              </a:spcBef>
              <a:spcAft>
                <a:spcPts val="0"/>
              </a:spcAft>
              <a:buClr>
                <a:schemeClr val="dk1"/>
              </a:buClr>
              <a:buSzPts val="1100"/>
              <a:buFont typeface="Arial"/>
              <a:buNone/>
            </a:pPr>
            <a:r>
              <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t/>
            </a:r>
            <a:endParaRPr sz="1000"/>
          </a:p>
        </p:txBody>
      </p:sp>
      <p:sp>
        <p:nvSpPr>
          <p:cNvPr id="107" name="Google Shape;107;g346083759369862_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46083759369862_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46083759369862_1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g346083759369862_1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6083759369862_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46083759369862_5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346083759369862_5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46083759369862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46083759369862_6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g346083759369862_6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https://tinyurl.com/tobeconfirmed" TargetMode="Externa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hyperlink" Target="http://www.youtube.com/watch?v=dREtXUij6_c" TargetMode="Externa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59" name="Shape 59"/>
        <p:cNvGrpSpPr/>
        <p:nvPr/>
      </p:nvGrpSpPr>
      <p:grpSpPr>
        <a:xfrm>
          <a:off x="0" y="0"/>
          <a:ext cx="0" cy="0"/>
          <a:chOff x="0" y="0"/>
          <a:chExt cx="0" cy="0"/>
        </a:xfrm>
      </p:grpSpPr>
      <p:sp>
        <p:nvSpPr>
          <p:cNvPr id="60" name="Google Shape;60;p14"/>
          <p:cNvSpPr txBox="1"/>
          <p:nvPr/>
        </p:nvSpPr>
        <p:spPr>
          <a:xfrm>
            <a:off x="5529263" y="483038"/>
            <a:ext cx="3271800" cy="2472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b="1" lang="en" sz="3400">
                <a:solidFill>
                  <a:schemeClr val="lt1"/>
                </a:solidFill>
                <a:latin typeface="Avenir"/>
                <a:ea typeface="Avenir"/>
                <a:cs typeface="Avenir"/>
                <a:sym typeface="Avenir"/>
              </a:rPr>
              <a:t>Lesson 4: </a:t>
            </a:r>
            <a:br>
              <a:rPr b="1" lang="en" sz="3400">
                <a:solidFill>
                  <a:schemeClr val="lt1"/>
                </a:solidFill>
                <a:latin typeface="Avenir"/>
                <a:ea typeface="Avenir"/>
                <a:cs typeface="Avenir"/>
                <a:sym typeface="Avenir"/>
              </a:rPr>
            </a:br>
            <a:r>
              <a:rPr b="1" lang="en" sz="3400">
                <a:solidFill>
                  <a:schemeClr val="lt1"/>
                </a:solidFill>
                <a:latin typeface="Avenir"/>
                <a:ea typeface="Avenir"/>
                <a:cs typeface="Avenir"/>
                <a:sym typeface="Avenir"/>
              </a:rPr>
              <a:t>Environmental Justice: India’s Bhopal Disaster</a:t>
            </a:r>
            <a:endParaRPr b="1" sz="34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b="1" i="0" sz="3100" u="none" cap="none" strike="noStrike">
              <a:solidFill>
                <a:srgbClr val="000000"/>
              </a:solidFill>
            </a:endParaRPr>
          </a:p>
        </p:txBody>
      </p:sp>
      <p:cxnSp>
        <p:nvCxnSpPr>
          <p:cNvPr id="61" name="Google Shape;61;p14"/>
          <p:cNvCxnSpPr/>
          <p:nvPr/>
        </p:nvCxnSpPr>
        <p:spPr>
          <a:xfrm flipH="1" rot="10800000">
            <a:off x="5600700" y="2941613"/>
            <a:ext cx="3129000" cy="14400"/>
          </a:xfrm>
          <a:prstGeom prst="straightConnector1">
            <a:avLst/>
          </a:prstGeom>
          <a:noFill/>
          <a:ln cap="flat" cmpd="sng" w="28575">
            <a:solidFill>
              <a:srgbClr val="FFFFFF"/>
            </a:solidFill>
            <a:prstDash val="solid"/>
            <a:round/>
            <a:headEnd len="med" w="med" type="none"/>
            <a:tailEnd len="med" w="med" type="none"/>
          </a:ln>
        </p:spPr>
      </p:cxnSp>
      <p:sp>
        <p:nvSpPr>
          <p:cNvPr id="62" name="Google Shape;62;p14"/>
          <p:cNvSpPr txBox="1"/>
          <p:nvPr/>
        </p:nvSpPr>
        <p:spPr>
          <a:xfrm>
            <a:off x="5600700" y="3133969"/>
            <a:ext cx="3129000" cy="831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lang="en" sz="2300">
                <a:solidFill>
                  <a:schemeClr val="lt1"/>
                </a:solidFill>
                <a:latin typeface="Avenir"/>
                <a:ea typeface="Avenir"/>
                <a:cs typeface="Avenir"/>
                <a:sym typeface="Avenir"/>
              </a:rPr>
              <a:t>ECOLOGICAL JUSTICE IN WORLD POETRY</a:t>
            </a:r>
            <a:endParaRPr sz="23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sz="2300">
              <a:solidFill>
                <a:schemeClr val="lt1"/>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rPr lang="en" sz="900">
                <a:solidFill>
                  <a:schemeClr val="lt1"/>
                </a:solidFill>
                <a:latin typeface="Avenir"/>
                <a:ea typeface="Avenir"/>
                <a:cs typeface="Avenir"/>
                <a:sym typeface="Avenir"/>
              </a:rPr>
              <a:t>THE MERANTI COLLECTIVE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0000"/>
              </a:solidFill>
              <a:latin typeface="Arial"/>
              <a:ea typeface="Arial"/>
              <a:cs typeface="Arial"/>
              <a:sym typeface="Arial"/>
            </a:endParaRPr>
          </a:p>
        </p:txBody>
      </p:sp>
      <p:pic>
        <p:nvPicPr>
          <p:cNvPr id="63" name="Google Shape;63;p14"/>
          <p:cNvPicPr preferRelativeResize="0"/>
          <p:nvPr/>
        </p:nvPicPr>
        <p:blipFill rotWithShape="1">
          <a:blip r:embed="rId3">
            <a:alphaModFix/>
          </a:blip>
          <a:srcRect b="7595" l="18749" r="16374" t="0"/>
          <a:stretch/>
        </p:blipFill>
        <p:spPr>
          <a:xfrm>
            <a:off x="0" y="0"/>
            <a:ext cx="5423649" cy="5143501"/>
          </a:xfrm>
          <a:prstGeom prst="rect">
            <a:avLst/>
          </a:prstGeom>
          <a:noFill/>
          <a:ln>
            <a:noFill/>
          </a:ln>
        </p:spPr>
      </p:pic>
      <p:sp>
        <p:nvSpPr>
          <p:cNvPr id="64" name="Google Shape;64;p14"/>
          <p:cNvSpPr txBox="1"/>
          <p:nvPr/>
        </p:nvSpPr>
        <p:spPr>
          <a:xfrm>
            <a:off x="-38225" y="4189200"/>
            <a:ext cx="5423700" cy="954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Source:</a:t>
            </a:r>
            <a:endParaRPr sz="1000">
              <a:solidFill>
                <a:srgbClr val="FFFFFF"/>
              </a:solidFill>
            </a:endParaRPr>
          </a:p>
          <a:p>
            <a:pPr indent="0" lvl="0" marL="0" rtl="0" algn="r">
              <a:spcBef>
                <a:spcPts val="0"/>
              </a:spcBef>
              <a:spcAft>
                <a:spcPts val="0"/>
              </a:spcAft>
              <a:buNone/>
            </a:pPr>
            <a:r>
              <a:rPr lang="en" sz="1000">
                <a:solidFill>
                  <a:srgbClr val="FFFFFF"/>
                </a:solidFill>
              </a:rPr>
              <a:t>Taylor, A. (2014, December 2). </a:t>
            </a:r>
            <a:r>
              <a:rPr i="1" lang="en" sz="1000">
                <a:solidFill>
                  <a:srgbClr val="FFFFFF"/>
                </a:solidFill>
              </a:rPr>
              <a:t>Bhopal: The World’s Worst Industrial Disaster, 30 Years Later</a:t>
            </a:r>
            <a:r>
              <a:rPr lang="en" sz="1000">
                <a:solidFill>
                  <a:srgbClr val="FFFFFF"/>
                </a:solidFill>
              </a:rPr>
              <a:t>. The Atlantic. https://www.theatlantic.com/photo/2014/12/bhopal-the-worlds-worst-industrial-disaster-30-years-later/100864/</a:t>
            </a:r>
            <a:endParaRPr sz="10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56" name="Shape 156"/>
        <p:cNvGrpSpPr/>
        <p:nvPr/>
      </p:nvGrpSpPr>
      <p:grpSpPr>
        <a:xfrm>
          <a:off x="0" y="0"/>
          <a:ext cx="0" cy="0"/>
          <a:chOff x="0" y="0"/>
          <a:chExt cx="0" cy="0"/>
        </a:xfrm>
      </p:grpSpPr>
      <p:pic>
        <p:nvPicPr>
          <p:cNvPr id="157" name="Google Shape;157;p23"/>
          <p:cNvPicPr preferRelativeResize="0"/>
          <p:nvPr/>
        </p:nvPicPr>
        <p:blipFill>
          <a:blip r:embed="rId3">
            <a:alphaModFix/>
          </a:blip>
          <a:stretch>
            <a:fillRect/>
          </a:stretch>
        </p:blipFill>
        <p:spPr>
          <a:xfrm>
            <a:off x="4" y="337642"/>
            <a:ext cx="9144000" cy="4539666"/>
          </a:xfrm>
          <a:prstGeom prst="rect">
            <a:avLst/>
          </a:prstGeom>
          <a:noFill/>
          <a:ln>
            <a:noFill/>
          </a:ln>
        </p:spPr>
      </p:pic>
      <p:sp>
        <p:nvSpPr>
          <p:cNvPr id="158" name="Google Shape;158;p23"/>
          <p:cNvSpPr txBox="1"/>
          <p:nvPr/>
        </p:nvSpPr>
        <p:spPr>
          <a:xfrm>
            <a:off x="3428301" y="1534350"/>
            <a:ext cx="5143500" cy="2074800"/>
          </a:xfrm>
          <a:prstGeom prst="rect">
            <a:avLst/>
          </a:prstGeom>
          <a:solidFill>
            <a:srgbClr val="000000">
              <a:alpha val="60000"/>
            </a:srgbClr>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1D1D1B"/>
              </a:buClr>
              <a:buSzPts val="1100"/>
              <a:buFont typeface="Montserrat"/>
              <a:buNone/>
            </a:pPr>
            <a:r>
              <a:t/>
            </a:r>
            <a:endParaRPr b="0" i="0" sz="800" u="none" cap="none" strike="noStrike">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1D1D1B"/>
              </a:buClr>
              <a:buSzPts val="1100"/>
              <a:buFont typeface="Montserrat"/>
              <a:buNone/>
            </a:pPr>
            <a:br>
              <a:rPr b="0" i="1" lang="en" sz="1200" u="none" cap="none" strike="noStrike">
                <a:solidFill>
                  <a:schemeClr val="lt1"/>
                </a:solidFill>
                <a:latin typeface="Book Antiqua"/>
                <a:ea typeface="Book Antiqua"/>
                <a:cs typeface="Book Antiqua"/>
                <a:sym typeface="Book Antiqua"/>
              </a:rPr>
            </a:br>
            <a:endParaRPr b="0" i="1" sz="1200" u="none" cap="none" strike="noStrike">
              <a:solidFill>
                <a:schemeClr val="lt1"/>
              </a:solidFill>
              <a:latin typeface="Book Antiqua"/>
              <a:ea typeface="Book Antiqua"/>
              <a:cs typeface="Book Antiqua"/>
              <a:sym typeface="Book Antiqua"/>
            </a:endParaRPr>
          </a:p>
        </p:txBody>
      </p:sp>
      <p:sp>
        <p:nvSpPr>
          <p:cNvPr id="159" name="Google Shape;159;p23"/>
          <p:cNvSpPr txBox="1"/>
          <p:nvPr/>
        </p:nvSpPr>
        <p:spPr>
          <a:xfrm>
            <a:off x="4213550" y="2157325"/>
            <a:ext cx="3600000" cy="9003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300"/>
              <a:buFont typeface="Arial"/>
              <a:buNone/>
            </a:pPr>
            <a:r>
              <a:rPr lang="en" sz="4000">
                <a:solidFill>
                  <a:schemeClr val="lt1"/>
                </a:solidFill>
                <a:latin typeface="Avenir"/>
                <a:ea typeface="Avenir"/>
                <a:cs typeface="Avenir"/>
                <a:sym typeface="Avenir"/>
              </a:rPr>
              <a:t>READ and ANNOTATE</a:t>
            </a:r>
            <a:r>
              <a:rPr lang="en" sz="1900">
                <a:solidFill>
                  <a:schemeClr val="lt1"/>
                </a:solidFill>
                <a:latin typeface="Avenir"/>
                <a:ea typeface="Avenir"/>
                <a:cs typeface="Avenir"/>
                <a:sym typeface="Avenir"/>
              </a:rPr>
              <a:t> </a:t>
            </a:r>
            <a:endParaRPr b="0" i="0" sz="2300" u="none" cap="none" strike="noStrike">
              <a:solidFill>
                <a:srgbClr val="000000"/>
              </a:solidFill>
              <a:latin typeface="Arial"/>
              <a:ea typeface="Arial"/>
              <a:cs typeface="Arial"/>
              <a:sym typeface="Arial"/>
            </a:endParaRPr>
          </a:p>
        </p:txBody>
      </p:sp>
      <p:sp>
        <p:nvSpPr>
          <p:cNvPr id="160" name="Google Shape;160;p23"/>
          <p:cNvSpPr txBox="1"/>
          <p:nvPr/>
        </p:nvSpPr>
        <p:spPr>
          <a:xfrm>
            <a:off x="1066800" y="4230800"/>
            <a:ext cx="80736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Photograph by Raj Sarma.</a:t>
            </a:r>
            <a:endParaRPr sz="1000">
              <a:solidFill>
                <a:srgbClr val="FFFFFF"/>
              </a:solidFill>
            </a:endParaRPr>
          </a:p>
          <a:p>
            <a:pPr indent="0" lvl="0" marL="0" rtl="0" algn="r">
              <a:spcBef>
                <a:spcPts val="0"/>
              </a:spcBef>
              <a:spcAft>
                <a:spcPts val="0"/>
              </a:spcAft>
              <a:buNone/>
            </a:pPr>
            <a:r>
              <a:rPr lang="en" sz="1000">
                <a:solidFill>
                  <a:srgbClr val="FFFFFF"/>
                </a:solidFill>
              </a:rPr>
              <a:t>Mandavilli, A. (2018, July 10). </a:t>
            </a:r>
            <a:r>
              <a:rPr i="1" lang="en" sz="1000">
                <a:solidFill>
                  <a:srgbClr val="FFFFFF"/>
                </a:solidFill>
              </a:rPr>
              <a:t>The World’s Worst Industrial Disaster Is Still Unfolding</a:t>
            </a:r>
            <a:r>
              <a:rPr lang="en" sz="1000">
                <a:solidFill>
                  <a:srgbClr val="FFFFFF"/>
                </a:solidFill>
              </a:rPr>
              <a:t> The Atlantic. https://www.theatlantic.com/science/archive/2018/07/the-worlds-worst-industrial-disaster-is-still-unfolding/560726/</a:t>
            </a:r>
            <a:endParaRPr sz="1000">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24"/>
          <p:cNvSpPr txBox="1"/>
          <p:nvPr>
            <p:ph type="title"/>
          </p:nvPr>
        </p:nvSpPr>
        <p:spPr>
          <a:xfrm>
            <a:off x="4771275" y="53344"/>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000000"/>
                </a:solidFill>
                <a:latin typeface="Avenir"/>
                <a:ea typeface="Avenir"/>
                <a:cs typeface="Avenir"/>
                <a:sym typeface="Avenir"/>
              </a:rPr>
              <a:t>Symbolism: h</a:t>
            </a:r>
            <a:r>
              <a:rPr b="1" lang="en" sz="2700">
                <a:solidFill>
                  <a:srgbClr val="000000"/>
                </a:solidFill>
                <a:latin typeface="Avenir"/>
                <a:ea typeface="Avenir"/>
                <a:cs typeface="Avenir"/>
                <a:sym typeface="Avenir"/>
              </a:rPr>
              <a:t>ow do we write about disasters? </a:t>
            </a:r>
            <a:endParaRPr b="1" sz="2700">
              <a:solidFill>
                <a:srgbClr val="000000"/>
              </a:solidFill>
              <a:latin typeface="Avenir"/>
              <a:ea typeface="Avenir"/>
              <a:cs typeface="Avenir"/>
              <a:sym typeface="Avenir"/>
            </a:endParaRPr>
          </a:p>
        </p:txBody>
      </p:sp>
      <p:sp>
        <p:nvSpPr>
          <p:cNvPr id="167" name="Google Shape;167;p24"/>
          <p:cNvSpPr txBox="1"/>
          <p:nvPr>
            <p:ph idx="1" type="body"/>
          </p:nvPr>
        </p:nvSpPr>
        <p:spPr>
          <a:xfrm>
            <a:off x="4745813" y="1129313"/>
            <a:ext cx="4093800" cy="3263400"/>
          </a:xfrm>
          <a:prstGeom prst="rect">
            <a:avLst/>
          </a:prstGeom>
        </p:spPr>
        <p:txBody>
          <a:bodyPr anchorCtr="0" anchor="t" bIns="34275" lIns="68575" spcFirstLastPara="1" rIns="68575" wrap="square" tIns="34275">
            <a:noAutofit/>
          </a:bodyPr>
          <a:lstStyle/>
          <a:p>
            <a:pPr indent="-330200" lvl="0" marL="457200" rtl="0" algn="l">
              <a:spcBef>
                <a:spcPts val="800"/>
              </a:spcBef>
              <a:spcAft>
                <a:spcPts val="0"/>
              </a:spcAft>
              <a:buClr>
                <a:srgbClr val="000000"/>
              </a:buClr>
              <a:buSzPts val="1600"/>
              <a:buFont typeface="Avenir"/>
              <a:buChar char="●"/>
            </a:pPr>
            <a:r>
              <a:rPr lang="en" sz="2000">
                <a:solidFill>
                  <a:srgbClr val="000000"/>
                </a:solidFill>
                <a:latin typeface="Avenir"/>
                <a:ea typeface="Avenir"/>
                <a:cs typeface="Avenir"/>
                <a:sym typeface="Avenir"/>
              </a:rPr>
              <a:t>Symbolism is a form of figurative language. </a:t>
            </a:r>
            <a:endParaRPr sz="2000">
              <a:solidFill>
                <a:srgbClr val="000000"/>
              </a:solidFill>
              <a:latin typeface="Avenir"/>
              <a:ea typeface="Avenir"/>
              <a:cs typeface="Avenir"/>
              <a:sym typeface="Avenir"/>
            </a:endParaRPr>
          </a:p>
          <a:p>
            <a:pPr indent="0" lvl="0" marL="457200" rtl="0" algn="l">
              <a:spcBef>
                <a:spcPts val="800"/>
              </a:spcBef>
              <a:spcAft>
                <a:spcPts val="0"/>
              </a:spcAft>
              <a:buNone/>
            </a:pPr>
            <a:r>
              <a:t/>
            </a:r>
            <a:endParaRPr sz="2000">
              <a:solidFill>
                <a:srgbClr val="000000"/>
              </a:solidFill>
              <a:latin typeface="Avenir"/>
              <a:ea typeface="Avenir"/>
              <a:cs typeface="Avenir"/>
              <a:sym typeface="Avenir"/>
            </a:endParaRPr>
          </a:p>
          <a:p>
            <a:pPr indent="-330200" lvl="0" marL="457200" rtl="0" algn="l">
              <a:spcBef>
                <a:spcPts val="800"/>
              </a:spcBef>
              <a:spcAft>
                <a:spcPts val="0"/>
              </a:spcAft>
              <a:buClr>
                <a:srgbClr val="000000"/>
              </a:buClr>
              <a:buSzPts val="1600"/>
              <a:buFont typeface="Avenir"/>
              <a:buChar char="●"/>
            </a:pPr>
            <a:r>
              <a:rPr lang="en" sz="2000">
                <a:solidFill>
                  <a:srgbClr val="000000"/>
                </a:solidFill>
                <a:latin typeface="Avenir"/>
                <a:ea typeface="Avenir"/>
                <a:cs typeface="Avenir"/>
                <a:sym typeface="Avenir"/>
              </a:rPr>
              <a:t>A symbol is a person, place, object, animal, word, action or image that represents a larger idea, issue or value that is usually more </a:t>
            </a:r>
            <a:r>
              <a:rPr lang="en" sz="2000">
                <a:solidFill>
                  <a:srgbClr val="000000"/>
                </a:solidFill>
                <a:latin typeface="Avenir"/>
                <a:ea typeface="Avenir"/>
                <a:cs typeface="Avenir"/>
                <a:sym typeface="Avenir"/>
              </a:rPr>
              <a:t>significant</a:t>
            </a:r>
            <a:r>
              <a:rPr lang="en" sz="2000">
                <a:solidFill>
                  <a:srgbClr val="000000"/>
                </a:solidFill>
                <a:latin typeface="Avenir"/>
                <a:ea typeface="Avenir"/>
                <a:cs typeface="Avenir"/>
                <a:sym typeface="Avenir"/>
              </a:rPr>
              <a:t> than the symbol itself.</a:t>
            </a:r>
            <a:endParaRPr sz="2000">
              <a:solidFill>
                <a:srgbClr val="000000"/>
              </a:solidFill>
              <a:latin typeface="Avenir"/>
              <a:ea typeface="Avenir"/>
              <a:cs typeface="Avenir"/>
              <a:sym typeface="Avenir"/>
            </a:endParaRPr>
          </a:p>
          <a:p>
            <a:pPr indent="0" lvl="0" marL="457200" rtl="0" algn="l">
              <a:spcBef>
                <a:spcPts val="800"/>
              </a:spcBef>
              <a:spcAft>
                <a:spcPts val="0"/>
              </a:spcAft>
              <a:buNone/>
            </a:pPr>
            <a:r>
              <a:t/>
            </a:r>
            <a:endParaRPr sz="2000">
              <a:solidFill>
                <a:srgbClr val="000000"/>
              </a:solidFill>
              <a:latin typeface="Avenir"/>
              <a:ea typeface="Avenir"/>
              <a:cs typeface="Avenir"/>
              <a:sym typeface="Avenir"/>
            </a:endParaRPr>
          </a:p>
          <a:p>
            <a:pPr indent="-330200" lvl="0" marL="457200" rtl="0" algn="l">
              <a:spcBef>
                <a:spcPts val="800"/>
              </a:spcBef>
              <a:spcAft>
                <a:spcPts val="0"/>
              </a:spcAft>
              <a:buClr>
                <a:srgbClr val="000000"/>
              </a:buClr>
              <a:buSzPts val="1600"/>
              <a:buFont typeface="Avenir"/>
              <a:buChar char="●"/>
            </a:pPr>
            <a:r>
              <a:rPr lang="en" sz="2000">
                <a:solidFill>
                  <a:srgbClr val="000000"/>
                </a:solidFill>
                <a:latin typeface="Avenir"/>
                <a:ea typeface="Avenir"/>
                <a:cs typeface="Avenir"/>
                <a:sym typeface="Avenir"/>
              </a:rPr>
              <a:t>The reader usually has to infer what the symbol stands for. </a:t>
            </a:r>
            <a:endParaRPr sz="2000">
              <a:solidFill>
                <a:srgbClr val="000000"/>
              </a:solidFill>
              <a:latin typeface="Avenir"/>
              <a:ea typeface="Avenir"/>
              <a:cs typeface="Avenir"/>
              <a:sym typeface="Avenir"/>
            </a:endParaRPr>
          </a:p>
          <a:p>
            <a:pPr indent="0" lvl="0" marL="0" rtl="0" algn="l">
              <a:spcBef>
                <a:spcPts val="800"/>
              </a:spcBef>
              <a:spcAft>
                <a:spcPts val="0"/>
              </a:spcAft>
              <a:buNone/>
            </a:pPr>
            <a:r>
              <a:t/>
            </a:r>
            <a:endParaRPr sz="2000">
              <a:solidFill>
                <a:srgbClr val="000000"/>
              </a:solidFill>
              <a:latin typeface="Avenir"/>
              <a:ea typeface="Avenir"/>
              <a:cs typeface="Avenir"/>
              <a:sym typeface="Avenir"/>
            </a:endParaRPr>
          </a:p>
          <a:p>
            <a:pPr indent="0" lvl="0" marL="0" rtl="0" algn="l">
              <a:spcBef>
                <a:spcPts val="800"/>
              </a:spcBef>
              <a:spcAft>
                <a:spcPts val="0"/>
              </a:spcAft>
              <a:buNone/>
            </a:pPr>
            <a:r>
              <a:t/>
            </a:r>
            <a:endParaRPr sz="2000">
              <a:solidFill>
                <a:srgbClr val="000000"/>
              </a:solidFill>
              <a:latin typeface="Avenir"/>
              <a:ea typeface="Avenir"/>
              <a:cs typeface="Avenir"/>
              <a:sym typeface="Avenir"/>
            </a:endParaRPr>
          </a:p>
        </p:txBody>
      </p:sp>
      <p:pic>
        <p:nvPicPr>
          <p:cNvPr id="168" name="Google Shape;168;p24"/>
          <p:cNvPicPr preferRelativeResize="0"/>
          <p:nvPr/>
        </p:nvPicPr>
        <p:blipFill rotWithShape="1">
          <a:blip r:embed="rId3">
            <a:alphaModFix/>
          </a:blip>
          <a:srcRect b="0" l="21468" r="19028" t="0"/>
          <a:stretch/>
        </p:blipFill>
        <p:spPr>
          <a:xfrm>
            <a:off x="0" y="0"/>
            <a:ext cx="4590807" cy="5143500"/>
          </a:xfrm>
          <a:prstGeom prst="rect">
            <a:avLst/>
          </a:prstGeom>
          <a:noFill/>
          <a:ln>
            <a:noFill/>
          </a:ln>
        </p:spPr>
      </p:pic>
      <p:cxnSp>
        <p:nvCxnSpPr>
          <p:cNvPr id="169" name="Google Shape;169;p24"/>
          <p:cNvCxnSpPr/>
          <p:nvPr/>
        </p:nvCxnSpPr>
        <p:spPr>
          <a:xfrm>
            <a:off x="4855181" y="9390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5"/>
          <p:cNvSpPr txBox="1"/>
          <p:nvPr>
            <p:ph type="title"/>
          </p:nvPr>
        </p:nvSpPr>
        <p:spPr>
          <a:xfrm>
            <a:off x="207319" y="118275"/>
            <a:ext cx="5470800" cy="685500"/>
          </a:xfrm>
          <a:prstGeom prst="rect">
            <a:avLst/>
          </a:prstGeom>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Recap: </a:t>
            </a:r>
            <a:br>
              <a:rPr b="1" lang="en" sz="2700">
                <a:solidFill>
                  <a:srgbClr val="434343"/>
                </a:solidFill>
                <a:latin typeface="Avenir"/>
                <a:ea typeface="Avenir"/>
                <a:cs typeface="Avenir"/>
                <a:sym typeface="Avenir"/>
              </a:rPr>
            </a:br>
            <a:r>
              <a:rPr b="1" lang="en" sz="2700">
                <a:solidFill>
                  <a:srgbClr val="434343"/>
                </a:solidFill>
                <a:latin typeface="Avenir"/>
                <a:ea typeface="Avenir"/>
                <a:cs typeface="Avenir"/>
                <a:sym typeface="Avenir"/>
              </a:rPr>
              <a:t>Analysing Figurative Language (ABC) </a:t>
            </a:r>
            <a:endParaRPr b="1" sz="2700">
              <a:solidFill>
                <a:srgbClr val="434343"/>
              </a:solidFill>
              <a:latin typeface="Avenir"/>
              <a:ea typeface="Avenir"/>
              <a:cs typeface="Avenir"/>
              <a:sym typeface="Avenir"/>
            </a:endParaRPr>
          </a:p>
        </p:txBody>
      </p:sp>
      <p:cxnSp>
        <p:nvCxnSpPr>
          <p:cNvPr id="176" name="Google Shape;176;p25"/>
          <p:cNvCxnSpPr/>
          <p:nvPr/>
        </p:nvCxnSpPr>
        <p:spPr>
          <a:xfrm flipH="1" rot="10800000">
            <a:off x="300019" y="803554"/>
            <a:ext cx="5285400" cy="300"/>
          </a:xfrm>
          <a:prstGeom prst="straightConnector1">
            <a:avLst/>
          </a:prstGeom>
          <a:noFill/>
          <a:ln cap="flat" cmpd="sng" w="9525">
            <a:solidFill>
              <a:schemeClr val="dk1"/>
            </a:solidFill>
            <a:prstDash val="solid"/>
            <a:miter lim="800000"/>
            <a:headEnd len="sm" w="sm" type="none"/>
            <a:tailEnd len="sm" w="sm" type="none"/>
          </a:ln>
        </p:spPr>
      </p:cxnSp>
      <p:graphicFrame>
        <p:nvGraphicFramePr>
          <p:cNvPr id="177" name="Google Shape;177;p25"/>
          <p:cNvGraphicFramePr/>
          <p:nvPr/>
        </p:nvGraphicFramePr>
        <p:xfrm>
          <a:off x="300025" y="946750"/>
          <a:ext cx="3000000" cy="3000000"/>
        </p:xfrm>
        <a:graphic>
          <a:graphicData uri="http://schemas.openxmlformats.org/drawingml/2006/table">
            <a:tbl>
              <a:tblPr>
                <a:noFill/>
                <a:tableStyleId>{6C4F53E6-88F3-44CF-9EEE-5B5CED9C02DD}</a:tableStyleId>
              </a:tblPr>
              <a:tblGrid>
                <a:gridCol w="1707925"/>
                <a:gridCol w="3577475"/>
              </a:tblGrid>
              <a:tr h="1243450">
                <a:tc>
                  <a:txBody>
                    <a:bodyPr/>
                    <a:lstStyle/>
                    <a:p>
                      <a:pPr indent="0" lvl="0" marL="0" rtl="0" algn="l">
                        <a:lnSpc>
                          <a:spcPct val="115000"/>
                        </a:lnSpc>
                        <a:spcBef>
                          <a:spcPts val="0"/>
                        </a:spcBef>
                        <a:spcAft>
                          <a:spcPts val="0"/>
                        </a:spcAft>
                        <a:buNone/>
                      </a:pPr>
                      <a:r>
                        <a:rPr lang="en" sz="1600">
                          <a:solidFill>
                            <a:schemeClr val="dk1"/>
                          </a:solidFill>
                          <a:latin typeface="Avenir"/>
                          <a:ea typeface="Avenir"/>
                          <a:cs typeface="Avenir"/>
                          <a:sym typeface="Avenir"/>
                        </a:rPr>
                        <a:t>[A] is compared to [B],</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2000">
                          <a:solidFill>
                            <a:schemeClr val="dk1"/>
                          </a:solidFill>
                          <a:latin typeface="Avenir"/>
                          <a:ea typeface="Avenir"/>
                          <a:cs typeface="Avenir"/>
                          <a:sym typeface="Avenir"/>
                        </a:rPr>
                        <a:t>E.g. The poet uses the symbol of </a:t>
                      </a:r>
                      <a:r>
                        <a:rPr lang="en" sz="2000">
                          <a:solidFill>
                            <a:schemeClr val="dk1"/>
                          </a:solidFill>
                          <a:highlight>
                            <a:srgbClr val="EAD1DC"/>
                          </a:highlight>
                          <a:latin typeface="Avenir"/>
                          <a:ea typeface="Avenir"/>
                          <a:cs typeface="Avenir"/>
                          <a:sym typeface="Avenir"/>
                        </a:rPr>
                        <a:t>[A] “eyes”</a:t>
                      </a:r>
                      <a:r>
                        <a:rPr lang="en" sz="2000">
                          <a:solidFill>
                            <a:schemeClr val="dk1"/>
                          </a:solidFill>
                          <a:latin typeface="Avenir"/>
                          <a:ea typeface="Avenir"/>
                          <a:cs typeface="Avenir"/>
                          <a:sym typeface="Avenir"/>
                        </a:rPr>
                        <a:t> to refer to the </a:t>
                      </a:r>
                      <a:r>
                        <a:rPr lang="en" sz="2000">
                          <a:solidFill>
                            <a:schemeClr val="dk1"/>
                          </a:solidFill>
                          <a:highlight>
                            <a:srgbClr val="D9D2E9"/>
                          </a:highlight>
                          <a:latin typeface="Avenir"/>
                          <a:ea typeface="Avenir"/>
                          <a:cs typeface="Avenir"/>
                          <a:sym typeface="Avenir"/>
                        </a:rPr>
                        <a:t>[B] dead girl’s face.</a:t>
                      </a:r>
                      <a:r>
                        <a:rPr lang="en" sz="2000">
                          <a:solidFill>
                            <a:schemeClr val="dk1"/>
                          </a:solidFill>
                          <a:latin typeface="Avenir"/>
                          <a:ea typeface="Avenir"/>
                          <a:cs typeface="Avenir"/>
                          <a:sym typeface="Avenir"/>
                        </a:rPr>
                        <a:t> </a:t>
                      </a:r>
                      <a:endParaRPr sz="20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68125">
                <a:tc>
                  <a:txBody>
                    <a:bodyPr/>
                    <a:lstStyle/>
                    <a:p>
                      <a:pPr indent="0" lvl="0" marL="0" rtl="0" algn="l">
                        <a:lnSpc>
                          <a:spcPct val="115000"/>
                        </a:lnSpc>
                        <a:spcBef>
                          <a:spcPts val="0"/>
                        </a:spcBef>
                        <a:spcAft>
                          <a:spcPts val="0"/>
                        </a:spcAft>
                        <a:buNone/>
                      </a:pPr>
                      <a:r>
                        <a:rPr lang="en" sz="1600">
                          <a:solidFill>
                            <a:schemeClr val="dk1"/>
                          </a:solidFill>
                          <a:latin typeface="Avenir"/>
                          <a:ea typeface="Avenir"/>
                          <a:cs typeface="Avenir"/>
                          <a:sym typeface="Avenir"/>
                        </a:rPr>
                        <a:t>which connotes [C] about [A]</a:t>
                      </a:r>
                      <a:endParaRPr sz="1600">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2000">
                          <a:solidFill>
                            <a:schemeClr val="dk1"/>
                          </a:solidFill>
                        </a:rPr>
                        <a:t>The use of “eyes” here is a symbol for / symbolises one of the main effects of the toxic gas in blinding its victims. It </a:t>
                      </a:r>
                      <a:r>
                        <a:rPr lang="en" sz="2000">
                          <a:solidFill>
                            <a:schemeClr val="dk1"/>
                          </a:solidFill>
                          <a:highlight>
                            <a:srgbClr val="C9DAF8"/>
                          </a:highlight>
                        </a:rPr>
                        <a:t>connotes [C] how the images of the disaster remain permanently etched into the reader or viewer’s mind. </a:t>
                      </a:r>
                      <a:endParaRPr sz="2000">
                        <a:highlight>
                          <a:srgbClr val="D9D2E9"/>
                        </a:highlight>
                        <a:latin typeface="Avenir"/>
                        <a:ea typeface="Avenir"/>
                        <a:cs typeface="Avenir"/>
                        <a:sym typeface="Avenir"/>
                      </a:endParaRPr>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id="178" name="Google Shape;178;p25"/>
          <p:cNvPicPr preferRelativeResize="0"/>
          <p:nvPr/>
        </p:nvPicPr>
        <p:blipFill rotWithShape="1">
          <a:blip r:embed="rId3">
            <a:alphaModFix/>
          </a:blip>
          <a:srcRect b="-1849" l="1319" r="52205" t="1850"/>
          <a:stretch/>
        </p:blipFill>
        <p:spPr>
          <a:xfrm>
            <a:off x="5754325" y="0"/>
            <a:ext cx="3389674" cy="5287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182" name="Shape 182"/>
        <p:cNvGrpSpPr/>
        <p:nvPr/>
      </p:nvGrpSpPr>
      <p:grpSpPr>
        <a:xfrm>
          <a:off x="0" y="0"/>
          <a:ext cx="0" cy="0"/>
          <a:chOff x="0" y="0"/>
          <a:chExt cx="0" cy="0"/>
        </a:xfrm>
      </p:grpSpPr>
      <p:pic>
        <p:nvPicPr>
          <p:cNvPr id="183" name="Google Shape;183;p26"/>
          <p:cNvPicPr preferRelativeResize="0"/>
          <p:nvPr/>
        </p:nvPicPr>
        <p:blipFill>
          <a:blip r:embed="rId3">
            <a:alphaModFix/>
          </a:blip>
          <a:stretch>
            <a:fillRect/>
          </a:stretch>
        </p:blipFill>
        <p:spPr>
          <a:xfrm>
            <a:off x="4" y="337642"/>
            <a:ext cx="9144000" cy="4539666"/>
          </a:xfrm>
          <a:prstGeom prst="rect">
            <a:avLst/>
          </a:prstGeom>
          <a:noFill/>
          <a:ln>
            <a:noFill/>
          </a:ln>
        </p:spPr>
      </p:pic>
      <p:sp>
        <p:nvSpPr>
          <p:cNvPr id="184" name="Google Shape;184;p26"/>
          <p:cNvSpPr txBox="1"/>
          <p:nvPr/>
        </p:nvSpPr>
        <p:spPr>
          <a:xfrm>
            <a:off x="3428301" y="1534350"/>
            <a:ext cx="5143500" cy="2074800"/>
          </a:xfrm>
          <a:prstGeom prst="rect">
            <a:avLst/>
          </a:prstGeom>
          <a:solidFill>
            <a:srgbClr val="000000">
              <a:alpha val="60000"/>
            </a:srgbClr>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1D1D1B"/>
              </a:buClr>
              <a:buSzPts val="1100"/>
              <a:buFont typeface="Montserrat"/>
              <a:buNone/>
            </a:pPr>
            <a:r>
              <a:t/>
            </a:r>
            <a:endParaRPr b="0" i="0" sz="800" u="none" cap="none" strike="noStrike">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1D1D1B"/>
              </a:buClr>
              <a:buSzPts val="1100"/>
              <a:buFont typeface="Montserrat"/>
              <a:buNone/>
            </a:pPr>
            <a:br>
              <a:rPr b="0" i="1" lang="en" sz="1200" u="none" cap="none" strike="noStrike">
                <a:solidFill>
                  <a:schemeClr val="lt1"/>
                </a:solidFill>
                <a:latin typeface="Book Antiqua"/>
                <a:ea typeface="Book Antiqua"/>
                <a:cs typeface="Book Antiqua"/>
                <a:sym typeface="Book Antiqua"/>
              </a:rPr>
            </a:br>
            <a:endParaRPr b="0" i="1" sz="1200" u="none" cap="none" strike="noStrike">
              <a:solidFill>
                <a:schemeClr val="lt1"/>
              </a:solidFill>
              <a:latin typeface="Book Antiqua"/>
              <a:ea typeface="Book Antiqua"/>
              <a:cs typeface="Book Antiqua"/>
              <a:sym typeface="Book Antiqua"/>
            </a:endParaRPr>
          </a:p>
        </p:txBody>
      </p:sp>
      <p:sp>
        <p:nvSpPr>
          <p:cNvPr id="185" name="Google Shape;185;p26"/>
          <p:cNvSpPr txBox="1"/>
          <p:nvPr/>
        </p:nvSpPr>
        <p:spPr>
          <a:xfrm>
            <a:off x="4213550" y="2157325"/>
            <a:ext cx="3600000" cy="9003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300"/>
              <a:buFont typeface="Arial"/>
              <a:buNone/>
            </a:pPr>
            <a:r>
              <a:rPr lang="en" sz="4800">
                <a:solidFill>
                  <a:schemeClr val="lt1"/>
                </a:solidFill>
                <a:latin typeface="Avenir"/>
                <a:ea typeface="Avenir"/>
                <a:cs typeface="Avenir"/>
                <a:sym typeface="Avenir"/>
              </a:rPr>
              <a:t>PHOTO PROMPTS</a:t>
            </a:r>
            <a:endParaRPr b="0" i="0" sz="3100" u="none" cap="none" strike="noStrike">
              <a:solidFill>
                <a:srgbClr val="000000"/>
              </a:solidFill>
              <a:latin typeface="Arial"/>
              <a:ea typeface="Arial"/>
              <a:cs typeface="Arial"/>
              <a:sym typeface="Arial"/>
            </a:endParaRPr>
          </a:p>
        </p:txBody>
      </p:sp>
      <p:sp>
        <p:nvSpPr>
          <p:cNvPr id="186" name="Google Shape;186;p26"/>
          <p:cNvSpPr txBox="1"/>
          <p:nvPr/>
        </p:nvSpPr>
        <p:spPr>
          <a:xfrm>
            <a:off x="1066800" y="4230800"/>
            <a:ext cx="80736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Photograph by Raj Sarma.</a:t>
            </a:r>
            <a:endParaRPr sz="1000">
              <a:solidFill>
                <a:srgbClr val="FFFFFF"/>
              </a:solidFill>
            </a:endParaRPr>
          </a:p>
          <a:p>
            <a:pPr indent="0" lvl="0" marL="0" rtl="0" algn="r">
              <a:spcBef>
                <a:spcPts val="0"/>
              </a:spcBef>
              <a:spcAft>
                <a:spcPts val="0"/>
              </a:spcAft>
              <a:buNone/>
            </a:pPr>
            <a:r>
              <a:rPr lang="en" sz="1000">
                <a:solidFill>
                  <a:srgbClr val="FFFFFF"/>
                </a:solidFill>
              </a:rPr>
              <a:t>Mandavilli, A. (2018, July 10). </a:t>
            </a:r>
            <a:r>
              <a:rPr i="1" lang="en" sz="1000">
                <a:solidFill>
                  <a:srgbClr val="FFFFFF"/>
                </a:solidFill>
              </a:rPr>
              <a:t>The World’s Worst Industrial Disaster Is Still Unfolding</a:t>
            </a:r>
            <a:r>
              <a:rPr lang="en" sz="1000">
                <a:solidFill>
                  <a:srgbClr val="FFFFFF"/>
                </a:solidFill>
              </a:rPr>
              <a:t> The Atlantic. https://www.theatlantic.com/science/archive/2018/07/the-worlds-worst-industrial-disaster-is-still-unfolding/560726/</a:t>
            </a:r>
            <a:endParaRPr sz="1000">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1" name="Shape 191"/>
        <p:cNvGrpSpPr/>
        <p:nvPr/>
      </p:nvGrpSpPr>
      <p:grpSpPr>
        <a:xfrm>
          <a:off x="0" y="0"/>
          <a:ext cx="0" cy="0"/>
          <a:chOff x="0" y="0"/>
          <a:chExt cx="0" cy="0"/>
        </a:xfrm>
      </p:grpSpPr>
      <p:sp>
        <p:nvSpPr>
          <p:cNvPr id="192" name="Google Shape;192;p27"/>
          <p:cNvSpPr txBox="1"/>
          <p:nvPr>
            <p:ph type="title"/>
          </p:nvPr>
        </p:nvSpPr>
        <p:spPr>
          <a:xfrm>
            <a:off x="4390275" y="129544"/>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000000"/>
                </a:solidFill>
                <a:latin typeface="Avenir"/>
                <a:ea typeface="Avenir"/>
                <a:cs typeface="Avenir"/>
                <a:sym typeface="Avenir"/>
              </a:rPr>
              <a:t>Activity Instructions (1)</a:t>
            </a:r>
            <a:endParaRPr b="1" sz="2700">
              <a:solidFill>
                <a:srgbClr val="000000"/>
              </a:solidFill>
              <a:latin typeface="Avenir"/>
              <a:ea typeface="Avenir"/>
              <a:cs typeface="Avenir"/>
              <a:sym typeface="Avenir"/>
            </a:endParaRPr>
          </a:p>
        </p:txBody>
      </p:sp>
      <p:sp>
        <p:nvSpPr>
          <p:cNvPr id="193" name="Google Shape;193;p27"/>
          <p:cNvSpPr txBox="1"/>
          <p:nvPr>
            <p:ph idx="1" type="body"/>
          </p:nvPr>
        </p:nvSpPr>
        <p:spPr>
          <a:xfrm>
            <a:off x="4441025" y="1053125"/>
            <a:ext cx="4341000" cy="3263400"/>
          </a:xfrm>
          <a:prstGeom prst="rect">
            <a:avLst/>
          </a:prstGeom>
        </p:spPr>
        <p:txBody>
          <a:bodyPr anchorCtr="0" anchor="t" bIns="34275" lIns="68575" spcFirstLastPara="1" rIns="68575" wrap="square" tIns="34275">
            <a:noAutofit/>
          </a:bodyPr>
          <a:lstStyle/>
          <a:p>
            <a:pPr indent="-368300" lvl="0" marL="457200" rtl="0" algn="l">
              <a:lnSpc>
                <a:spcPct val="100000"/>
              </a:lnSpc>
              <a:spcBef>
                <a:spcPts val="800"/>
              </a:spcBef>
              <a:spcAft>
                <a:spcPts val="0"/>
              </a:spcAft>
              <a:buClr>
                <a:srgbClr val="000000"/>
              </a:buClr>
              <a:buSzPts val="2200"/>
              <a:buFont typeface="Avenir"/>
              <a:buAutoNum type="arabicPeriod"/>
            </a:pPr>
            <a:r>
              <a:rPr lang="en" sz="2200">
                <a:solidFill>
                  <a:srgbClr val="000000"/>
                </a:solidFill>
                <a:latin typeface="Avenir"/>
                <a:ea typeface="Avenir"/>
                <a:cs typeface="Avenir"/>
                <a:sym typeface="Avenir"/>
              </a:rPr>
              <a:t>Your group will be assigned one “chain” of words from the poem</a:t>
            </a:r>
            <a:endParaRPr sz="2200">
              <a:solidFill>
                <a:srgbClr val="000000"/>
              </a:solidFill>
              <a:latin typeface="Avenir"/>
              <a:ea typeface="Avenir"/>
              <a:cs typeface="Avenir"/>
              <a:sym typeface="Avenir"/>
            </a:endParaRPr>
          </a:p>
          <a:p>
            <a:pPr indent="-368300" lvl="0" marL="457200" rtl="0" algn="l">
              <a:lnSpc>
                <a:spcPct val="100000"/>
              </a:lnSpc>
              <a:spcBef>
                <a:spcPts val="0"/>
              </a:spcBef>
              <a:spcAft>
                <a:spcPts val="0"/>
              </a:spcAft>
              <a:buClr>
                <a:srgbClr val="000000"/>
              </a:buClr>
              <a:buSzPts val="2200"/>
              <a:buFont typeface="Avenir"/>
              <a:buAutoNum type="arabicPeriod"/>
            </a:pPr>
            <a:r>
              <a:rPr lang="en" sz="2200">
                <a:solidFill>
                  <a:srgbClr val="000000"/>
                </a:solidFill>
                <a:latin typeface="Avenir"/>
                <a:ea typeface="Avenir"/>
                <a:cs typeface="Avenir"/>
                <a:sym typeface="Avenir"/>
              </a:rPr>
              <a:t>You will need to identify the </a:t>
            </a:r>
            <a:r>
              <a:rPr lang="en" sz="2200" u="sng">
                <a:solidFill>
                  <a:srgbClr val="000000"/>
                </a:solidFill>
                <a:latin typeface="Avenir"/>
                <a:ea typeface="Avenir"/>
                <a:cs typeface="Avenir"/>
                <a:sym typeface="Avenir"/>
              </a:rPr>
              <a:t>denotation</a:t>
            </a:r>
            <a:r>
              <a:rPr lang="en" sz="2200">
                <a:solidFill>
                  <a:srgbClr val="000000"/>
                </a:solidFill>
                <a:latin typeface="Avenir"/>
                <a:ea typeface="Avenir"/>
                <a:cs typeface="Avenir"/>
                <a:sym typeface="Avenir"/>
              </a:rPr>
              <a:t> and </a:t>
            </a:r>
            <a:r>
              <a:rPr lang="en" sz="2200" u="sng">
                <a:solidFill>
                  <a:srgbClr val="000000"/>
                </a:solidFill>
                <a:latin typeface="Avenir"/>
                <a:ea typeface="Avenir"/>
                <a:cs typeface="Avenir"/>
                <a:sym typeface="Avenir"/>
              </a:rPr>
              <a:t>connotations</a:t>
            </a:r>
            <a:r>
              <a:rPr lang="en" sz="2200">
                <a:solidFill>
                  <a:srgbClr val="000000"/>
                </a:solidFill>
                <a:latin typeface="Avenir"/>
                <a:ea typeface="Avenir"/>
                <a:cs typeface="Avenir"/>
                <a:sym typeface="Avenir"/>
              </a:rPr>
              <a:t> of the symbols</a:t>
            </a:r>
            <a:r>
              <a:rPr lang="en" sz="2200">
                <a:solidFill>
                  <a:srgbClr val="000000"/>
                </a:solidFill>
                <a:latin typeface="Avenir"/>
                <a:ea typeface="Avenir"/>
                <a:cs typeface="Avenir"/>
                <a:sym typeface="Avenir"/>
              </a:rPr>
              <a:t>.</a:t>
            </a:r>
            <a:endParaRPr sz="2200">
              <a:solidFill>
                <a:srgbClr val="000000"/>
              </a:solidFill>
              <a:latin typeface="Avenir"/>
              <a:ea typeface="Avenir"/>
              <a:cs typeface="Avenir"/>
              <a:sym typeface="Avenir"/>
            </a:endParaRPr>
          </a:p>
          <a:p>
            <a:pPr indent="-368300" lvl="0" marL="457200" rtl="0" algn="l">
              <a:lnSpc>
                <a:spcPct val="100000"/>
              </a:lnSpc>
              <a:spcBef>
                <a:spcPts val="0"/>
              </a:spcBef>
              <a:spcAft>
                <a:spcPts val="0"/>
              </a:spcAft>
              <a:buClr>
                <a:srgbClr val="000000"/>
              </a:buClr>
              <a:buSzPts val="2200"/>
              <a:buFont typeface="Avenir"/>
              <a:buAutoNum type="arabicPeriod"/>
            </a:pPr>
            <a:r>
              <a:rPr lang="en" sz="2200">
                <a:solidFill>
                  <a:srgbClr val="000000"/>
                </a:solidFill>
                <a:latin typeface="Avenir"/>
                <a:ea typeface="Avenir"/>
                <a:cs typeface="Avenir"/>
                <a:sym typeface="Avenir"/>
              </a:rPr>
              <a:t>From the series of photographs given to you, select those which </a:t>
            </a:r>
            <a:r>
              <a:rPr i="1" lang="en" sz="2200">
                <a:solidFill>
                  <a:srgbClr val="000000"/>
                </a:solidFill>
                <a:latin typeface="Avenir"/>
                <a:ea typeface="Avenir"/>
                <a:cs typeface="Avenir"/>
                <a:sym typeface="Avenir"/>
              </a:rPr>
              <a:t>match </a:t>
            </a:r>
            <a:r>
              <a:rPr lang="en" sz="2200">
                <a:solidFill>
                  <a:srgbClr val="000000"/>
                </a:solidFill>
                <a:latin typeface="Avenir"/>
                <a:ea typeface="Avenir"/>
                <a:cs typeface="Avenir"/>
                <a:sym typeface="Avenir"/>
              </a:rPr>
              <a:t>the terms in your given chain.</a:t>
            </a:r>
            <a:endParaRPr sz="2200">
              <a:solidFill>
                <a:srgbClr val="000000"/>
              </a:solidFill>
              <a:latin typeface="Avenir"/>
              <a:ea typeface="Avenir"/>
              <a:cs typeface="Avenir"/>
              <a:sym typeface="Avenir"/>
            </a:endParaRPr>
          </a:p>
          <a:p>
            <a:pPr indent="-368300" lvl="0" marL="457200" rtl="0" algn="l">
              <a:lnSpc>
                <a:spcPct val="100000"/>
              </a:lnSpc>
              <a:spcBef>
                <a:spcPts val="0"/>
              </a:spcBef>
              <a:spcAft>
                <a:spcPts val="0"/>
              </a:spcAft>
              <a:buClr>
                <a:srgbClr val="000000"/>
              </a:buClr>
              <a:buSzPts val="2200"/>
              <a:buFont typeface="Avenir"/>
              <a:buAutoNum type="arabicPeriod"/>
            </a:pPr>
            <a:r>
              <a:rPr lang="en" sz="2200">
                <a:solidFill>
                  <a:srgbClr val="000000"/>
                </a:solidFill>
                <a:latin typeface="Avenir"/>
                <a:ea typeface="Avenir"/>
                <a:cs typeface="Avenir"/>
                <a:sym typeface="Avenir"/>
              </a:rPr>
              <a:t>Total time: 15 mins</a:t>
            </a:r>
            <a:endParaRPr sz="2200">
              <a:solidFill>
                <a:srgbClr val="000000"/>
              </a:solidFill>
              <a:latin typeface="Avenir"/>
              <a:ea typeface="Avenir"/>
              <a:cs typeface="Avenir"/>
              <a:sym typeface="Avenir"/>
            </a:endParaRPr>
          </a:p>
          <a:p>
            <a:pPr indent="0" lvl="0" marL="0" rtl="0" algn="l">
              <a:lnSpc>
                <a:spcPct val="100000"/>
              </a:lnSpc>
              <a:spcBef>
                <a:spcPts val="800"/>
              </a:spcBef>
              <a:spcAft>
                <a:spcPts val="0"/>
              </a:spcAft>
              <a:buNone/>
            </a:pPr>
            <a:r>
              <a:t/>
            </a:r>
            <a:endParaRPr sz="2200">
              <a:solidFill>
                <a:srgbClr val="434343"/>
              </a:solidFill>
              <a:latin typeface="Avenir"/>
              <a:ea typeface="Avenir"/>
              <a:cs typeface="Avenir"/>
              <a:sym typeface="Avenir"/>
            </a:endParaRPr>
          </a:p>
          <a:p>
            <a:pPr indent="0" lvl="0" marL="0" rtl="0" algn="l">
              <a:lnSpc>
                <a:spcPct val="100000"/>
              </a:lnSpc>
              <a:spcBef>
                <a:spcPts val="800"/>
              </a:spcBef>
              <a:spcAft>
                <a:spcPts val="0"/>
              </a:spcAft>
              <a:buNone/>
            </a:pPr>
            <a:r>
              <a:t/>
            </a:r>
            <a:endParaRPr sz="2200">
              <a:solidFill>
                <a:srgbClr val="434343"/>
              </a:solidFill>
              <a:latin typeface="Avenir"/>
              <a:ea typeface="Avenir"/>
              <a:cs typeface="Avenir"/>
              <a:sym typeface="Avenir"/>
            </a:endParaRPr>
          </a:p>
        </p:txBody>
      </p:sp>
      <p:pic>
        <p:nvPicPr>
          <p:cNvPr id="194" name="Google Shape;194;p27"/>
          <p:cNvPicPr preferRelativeResize="0"/>
          <p:nvPr/>
        </p:nvPicPr>
        <p:blipFill rotWithShape="1">
          <a:blip r:embed="rId3">
            <a:alphaModFix/>
          </a:blip>
          <a:srcRect b="0" l="25665" r="21272" t="0"/>
          <a:stretch/>
        </p:blipFill>
        <p:spPr>
          <a:xfrm>
            <a:off x="0" y="0"/>
            <a:ext cx="4093800" cy="5143500"/>
          </a:xfrm>
          <a:prstGeom prst="rect">
            <a:avLst/>
          </a:prstGeom>
          <a:noFill/>
          <a:ln>
            <a:noFill/>
          </a:ln>
        </p:spPr>
      </p:pic>
      <p:cxnSp>
        <p:nvCxnSpPr>
          <p:cNvPr id="195" name="Google Shape;195;p27"/>
          <p:cNvCxnSpPr/>
          <p:nvPr/>
        </p:nvCxnSpPr>
        <p:spPr>
          <a:xfrm>
            <a:off x="4474181" y="9390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8"/>
          <p:cNvSpPr txBox="1"/>
          <p:nvPr/>
        </p:nvSpPr>
        <p:spPr>
          <a:xfrm>
            <a:off x="152400" y="1333500"/>
            <a:ext cx="8839200" cy="3570900"/>
          </a:xfrm>
          <a:prstGeom prst="rect">
            <a:avLst/>
          </a:prstGeom>
          <a:noFill/>
          <a:ln>
            <a:noFill/>
          </a:ln>
        </p:spPr>
        <p:txBody>
          <a:bodyPr anchorCtr="0" anchor="t" bIns="91425" lIns="91425" spcFirstLastPara="1" rIns="91425" wrap="square" tIns="91425">
            <a:spAutoFit/>
          </a:bodyPr>
          <a:lstStyle/>
          <a:p>
            <a:pPr indent="-355600" lvl="1" marL="914400" rtl="0" algn="l">
              <a:spcBef>
                <a:spcPts val="0"/>
              </a:spcBef>
              <a:spcAft>
                <a:spcPts val="0"/>
              </a:spcAft>
              <a:buClr>
                <a:schemeClr val="dk1"/>
              </a:buClr>
              <a:buSzPts val="2000"/>
              <a:buAutoNum type="alphaLcPeriod"/>
            </a:pPr>
            <a:r>
              <a:rPr b="1" lang="en" sz="2000" u="sng">
                <a:solidFill>
                  <a:schemeClr val="dk1"/>
                </a:solidFill>
                <a:latin typeface="Avenir"/>
                <a:ea typeface="Avenir"/>
                <a:cs typeface="Avenir"/>
                <a:sym typeface="Avenir"/>
              </a:rPr>
              <a:t>Vision / Sight:</a:t>
            </a:r>
            <a:r>
              <a:rPr lang="en" sz="2000">
                <a:solidFill>
                  <a:schemeClr val="dk1"/>
                </a:solidFill>
                <a:latin typeface="Avenir"/>
                <a:ea typeface="Avenir"/>
                <a:cs typeface="Avenir"/>
                <a:sym typeface="Avenir"/>
              </a:rPr>
              <a:t> eyes - deep and hard - onlookers - face - burn - fume - her look</a:t>
            </a:r>
            <a:endParaRPr sz="2000">
              <a:solidFill>
                <a:schemeClr val="dk1"/>
              </a:solidFill>
              <a:latin typeface="Avenir"/>
              <a:ea typeface="Avenir"/>
              <a:cs typeface="Avenir"/>
              <a:sym typeface="Avenir"/>
            </a:endParaRPr>
          </a:p>
          <a:p>
            <a:pPr indent="0" lvl="0" marL="914400" rtl="0" algn="l">
              <a:spcBef>
                <a:spcPts val="0"/>
              </a:spcBef>
              <a:spcAft>
                <a:spcPts val="0"/>
              </a:spcAft>
              <a:buNone/>
            </a:pPr>
            <a:r>
              <a:t/>
            </a:r>
            <a:endParaRPr sz="2000">
              <a:solidFill>
                <a:schemeClr val="dk1"/>
              </a:solidFill>
              <a:latin typeface="Avenir"/>
              <a:ea typeface="Avenir"/>
              <a:cs typeface="Avenir"/>
              <a:sym typeface="Avenir"/>
            </a:endParaRPr>
          </a:p>
          <a:p>
            <a:pPr indent="-355600" lvl="1" marL="914400" rtl="0" algn="l">
              <a:spcBef>
                <a:spcPts val="0"/>
              </a:spcBef>
              <a:spcAft>
                <a:spcPts val="0"/>
              </a:spcAft>
              <a:buClr>
                <a:schemeClr val="dk1"/>
              </a:buClr>
              <a:buSzPts val="2000"/>
              <a:buAutoNum type="alphaLcPeriod"/>
            </a:pPr>
            <a:r>
              <a:rPr b="1" lang="en" sz="2000" u="sng">
                <a:solidFill>
                  <a:schemeClr val="dk1"/>
                </a:solidFill>
                <a:latin typeface="Avenir"/>
                <a:ea typeface="Avenir"/>
                <a:cs typeface="Avenir"/>
                <a:sym typeface="Avenir"/>
              </a:rPr>
              <a:t>Family / Local:</a:t>
            </a:r>
            <a:r>
              <a:rPr b="1" lang="en" sz="2000">
                <a:solidFill>
                  <a:schemeClr val="dk1"/>
                </a:solidFill>
                <a:latin typeface="Avenir"/>
                <a:ea typeface="Avenir"/>
                <a:cs typeface="Avenir"/>
                <a:sym typeface="Avenir"/>
              </a:rPr>
              <a:t> </a:t>
            </a:r>
            <a:r>
              <a:rPr lang="en" sz="2000">
                <a:solidFill>
                  <a:schemeClr val="dk1"/>
                </a:solidFill>
                <a:latin typeface="Avenir"/>
                <a:ea typeface="Avenir"/>
                <a:cs typeface="Avenir"/>
                <a:sym typeface="Avenir"/>
              </a:rPr>
              <a:t>Victim Number - aged 5 - death - had she grown up - father’s age - grow best in death - Chola Kenchi - the river - stee</a:t>
            </a:r>
            <a:endParaRPr sz="2000">
              <a:solidFill>
                <a:schemeClr val="dk1"/>
              </a:solidFill>
              <a:latin typeface="Avenir"/>
              <a:ea typeface="Avenir"/>
              <a:cs typeface="Avenir"/>
              <a:sym typeface="Avenir"/>
            </a:endParaRPr>
          </a:p>
          <a:p>
            <a:pPr indent="0" lvl="0" marL="914400" rtl="0" algn="l">
              <a:spcBef>
                <a:spcPts val="0"/>
              </a:spcBef>
              <a:spcAft>
                <a:spcPts val="0"/>
              </a:spcAft>
              <a:buNone/>
            </a:pPr>
            <a:r>
              <a:t/>
            </a:r>
            <a:endParaRPr sz="2000">
              <a:solidFill>
                <a:schemeClr val="dk1"/>
              </a:solidFill>
              <a:latin typeface="Avenir"/>
              <a:ea typeface="Avenir"/>
              <a:cs typeface="Avenir"/>
              <a:sym typeface="Avenir"/>
            </a:endParaRPr>
          </a:p>
          <a:p>
            <a:pPr indent="-355600" lvl="1" marL="914400" rtl="0" algn="l">
              <a:spcBef>
                <a:spcPts val="0"/>
              </a:spcBef>
              <a:spcAft>
                <a:spcPts val="0"/>
              </a:spcAft>
              <a:buClr>
                <a:schemeClr val="dk1"/>
              </a:buClr>
              <a:buSzPts val="2000"/>
              <a:buAutoNum type="alphaLcPeriod"/>
            </a:pPr>
            <a:r>
              <a:rPr b="1" lang="en" sz="2000" u="sng">
                <a:solidFill>
                  <a:schemeClr val="dk1"/>
                </a:solidFill>
                <a:latin typeface="Avenir"/>
                <a:ea typeface="Avenir"/>
                <a:cs typeface="Avenir"/>
                <a:sym typeface="Avenir"/>
              </a:rPr>
              <a:t>Global / World:</a:t>
            </a:r>
            <a:r>
              <a:rPr b="1" lang="en" sz="2000">
                <a:solidFill>
                  <a:schemeClr val="dk1"/>
                </a:solidFill>
                <a:latin typeface="Avenir"/>
                <a:ea typeface="Avenir"/>
                <a:cs typeface="Avenir"/>
                <a:sym typeface="Avenir"/>
              </a:rPr>
              <a:t> </a:t>
            </a:r>
            <a:r>
              <a:rPr lang="en" sz="2000">
                <a:solidFill>
                  <a:schemeClr val="dk1"/>
                </a:solidFill>
                <a:latin typeface="Avenir"/>
                <a:ea typeface="Avenir"/>
                <a:cs typeface="Avenir"/>
                <a:sym typeface="Avenir"/>
              </a:rPr>
              <a:t>drain the sea of his reality - burn - fish - river - steel - world’s make-believe - utter certainty - horizon - untroubled distance</a:t>
            </a:r>
            <a:endParaRPr sz="2000">
              <a:solidFill>
                <a:schemeClr val="dk1"/>
              </a:solidFill>
              <a:latin typeface="Avenir"/>
              <a:ea typeface="Avenir"/>
              <a:cs typeface="Avenir"/>
              <a:sym typeface="Avenir"/>
            </a:endParaRPr>
          </a:p>
          <a:p>
            <a:pPr indent="0" lvl="0" marL="914400" rtl="0" algn="l">
              <a:spcBef>
                <a:spcPts val="0"/>
              </a:spcBef>
              <a:spcAft>
                <a:spcPts val="0"/>
              </a:spcAft>
              <a:buNone/>
            </a:pPr>
            <a:r>
              <a:t/>
            </a:r>
            <a:endParaRPr sz="2000">
              <a:solidFill>
                <a:schemeClr val="dk1"/>
              </a:solidFill>
              <a:latin typeface="Avenir"/>
              <a:ea typeface="Avenir"/>
              <a:cs typeface="Avenir"/>
              <a:sym typeface="Avenir"/>
            </a:endParaRPr>
          </a:p>
          <a:p>
            <a:pPr indent="-355600" lvl="1" marL="914400" rtl="0" algn="l">
              <a:spcBef>
                <a:spcPts val="0"/>
              </a:spcBef>
              <a:spcAft>
                <a:spcPts val="0"/>
              </a:spcAft>
              <a:buClr>
                <a:schemeClr val="dk1"/>
              </a:buClr>
              <a:buSzPts val="2000"/>
              <a:buAutoNum type="alphaLcPeriod"/>
            </a:pPr>
            <a:r>
              <a:rPr b="1" lang="en" sz="2000" u="sng">
                <a:solidFill>
                  <a:schemeClr val="dk1"/>
                </a:solidFill>
                <a:latin typeface="Avenir"/>
                <a:ea typeface="Avenir"/>
                <a:cs typeface="Avenir"/>
                <a:sym typeface="Avenir"/>
              </a:rPr>
              <a:t>State of mind:</a:t>
            </a:r>
            <a:r>
              <a:rPr lang="en" sz="2000">
                <a:solidFill>
                  <a:schemeClr val="dk1"/>
                </a:solidFill>
                <a:latin typeface="Avenir"/>
                <a:ea typeface="Avenir"/>
                <a:cs typeface="Avenir"/>
                <a:sym typeface="Avenir"/>
              </a:rPr>
              <a:t> peaceful - half-waking - nightmare - filling with pain - utter certainty - untroubled distance </a:t>
            </a:r>
            <a:endParaRPr sz="2000">
              <a:latin typeface="Avenir"/>
              <a:ea typeface="Avenir"/>
              <a:cs typeface="Avenir"/>
              <a:sym typeface="Avenir"/>
            </a:endParaRPr>
          </a:p>
        </p:txBody>
      </p:sp>
      <p:sp>
        <p:nvSpPr>
          <p:cNvPr id="201" name="Google Shape;201;p28"/>
          <p:cNvSpPr txBox="1"/>
          <p:nvPr>
            <p:ph type="title"/>
          </p:nvPr>
        </p:nvSpPr>
        <p:spPr>
          <a:xfrm>
            <a:off x="2942475" y="129544"/>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000000"/>
                </a:solidFill>
                <a:latin typeface="Avenir"/>
                <a:ea typeface="Avenir"/>
                <a:cs typeface="Avenir"/>
                <a:sym typeface="Avenir"/>
              </a:rPr>
              <a:t>Activity Instructions (1)</a:t>
            </a:r>
            <a:endParaRPr b="1" sz="2700">
              <a:solidFill>
                <a:srgbClr val="000000"/>
              </a:solidFill>
              <a:latin typeface="Avenir"/>
              <a:ea typeface="Avenir"/>
              <a:cs typeface="Avenir"/>
              <a:sym typeface="Avenir"/>
            </a:endParaRPr>
          </a:p>
        </p:txBody>
      </p:sp>
      <p:cxnSp>
        <p:nvCxnSpPr>
          <p:cNvPr id="202" name="Google Shape;202;p28"/>
          <p:cNvCxnSpPr/>
          <p:nvPr/>
        </p:nvCxnSpPr>
        <p:spPr>
          <a:xfrm>
            <a:off x="3026381" y="9390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7" name="Shape 207"/>
        <p:cNvGrpSpPr/>
        <p:nvPr/>
      </p:nvGrpSpPr>
      <p:grpSpPr>
        <a:xfrm>
          <a:off x="0" y="0"/>
          <a:ext cx="0" cy="0"/>
          <a:chOff x="0" y="0"/>
          <a:chExt cx="0" cy="0"/>
        </a:xfrm>
      </p:grpSpPr>
      <p:sp>
        <p:nvSpPr>
          <p:cNvPr id="208" name="Google Shape;208;p29"/>
          <p:cNvSpPr txBox="1"/>
          <p:nvPr>
            <p:ph type="title"/>
          </p:nvPr>
        </p:nvSpPr>
        <p:spPr>
          <a:xfrm>
            <a:off x="4390275" y="129544"/>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000000"/>
                </a:solidFill>
                <a:latin typeface="Avenir"/>
                <a:ea typeface="Avenir"/>
                <a:cs typeface="Avenir"/>
                <a:sym typeface="Avenir"/>
              </a:rPr>
              <a:t>Activity Instructions (2)</a:t>
            </a:r>
            <a:endParaRPr b="1" sz="2700">
              <a:solidFill>
                <a:srgbClr val="000000"/>
              </a:solidFill>
              <a:latin typeface="Avenir"/>
              <a:ea typeface="Avenir"/>
              <a:cs typeface="Avenir"/>
              <a:sym typeface="Avenir"/>
            </a:endParaRPr>
          </a:p>
        </p:txBody>
      </p:sp>
      <p:sp>
        <p:nvSpPr>
          <p:cNvPr id="209" name="Google Shape;209;p29"/>
          <p:cNvSpPr txBox="1"/>
          <p:nvPr>
            <p:ph idx="1" type="body"/>
          </p:nvPr>
        </p:nvSpPr>
        <p:spPr>
          <a:xfrm>
            <a:off x="4441025" y="1053125"/>
            <a:ext cx="4341000" cy="3263400"/>
          </a:xfrm>
          <a:prstGeom prst="rect">
            <a:avLst/>
          </a:prstGeom>
        </p:spPr>
        <p:txBody>
          <a:bodyPr anchorCtr="0" anchor="t" bIns="34275" lIns="68575" spcFirstLastPara="1" rIns="68575" wrap="square" tIns="34275">
            <a:noAutofit/>
          </a:bodyPr>
          <a:lstStyle/>
          <a:p>
            <a:pPr indent="-381000" lvl="0" marL="457200" rtl="0" algn="l">
              <a:lnSpc>
                <a:spcPct val="100000"/>
              </a:lnSpc>
              <a:spcBef>
                <a:spcPts val="800"/>
              </a:spcBef>
              <a:spcAft>
                <a:spcPts val="0"/>
              </a:spcAft>
              <a:buClr>
                <a:srgbClr val="000000"/>
              </a:buClr>
              <a:buSzPts val="2400"/>
              <a:buFont typeface="Avenir"/>
              <a:buAutoNum type="arabicPeriod"/>
            </a:pPr>
            <a:r>
              <a:rPr lang="en" sz="2400">
                <a:solidFill>
                  <a:srgbClr val="000000"/>
                </a:solidFill>
                <a:latin typeface="Avenir"/>
                <a:ea typeface="Avenir"/>
                <a:cs typeface="Avenir"/>
                <a:sym typeface="Avenir"/>
              </a:rPr>
              <a:t>In your groups, write 1 PEEL paragraph on the Google Document (</a:t>
            </a:r>
            <a:r>
              <a:rPr b="1" lang="en" sz="1700" u="sng">
                <a:solidFill>
                  <a:schemeClr val="hlink"/>
                </a:solidFill>
                <a:highlight>
                  <a:srgbClr val="FCE5CD"/>
                </a:highlight>
                <a:hlinkClick r:id="rId3"/>
              </a:rPr>
              <a:t>https://tinyurl.com/tobeconfirmed</a:t>
            </a:r>
            <a:r>
              <a:rPr b="1" lang="en" sz="1700">
                <a:solidFill>
                  <a:schemeClr val="dk1"/>
                </a:solidFill>
                <a:highlight>
                  <a:srgbClr val="FCE5CD"/>
                </a:highlight>
              </a:rPr>
              <a:t>) </a:t>
            </a:r>
            <a:r>
              <a:rPr lang="en" sz="2400">
                <a:solidFill>
                  <a:srgbClr val="000000"/>
                </a:solidFill>
                <a:latin typeface="Avenir"/>
                <a:ea typeface="Avenir"/>
                <a:cs typeface="Avenir"/>
                <a:sym typeface="Avenir"/>
              </a:rPr>
              <a:t>to answer: </a:t>
            </a:r>
            <a:endParaRPr sz="2400">
              <a:solidFill>
                <a:srgbClr val="000000"/>
              </a:solidFill>
              <a:latin typeface="Avenir"/>
              <a:ea typeface="Avenir"/>
              <a:cs typeface="Avenir"/>
              <a:sym typeface="Avenir"/>
            </a:endParaRPr>
          </a:p>
          <a:p>
            <a:pPr indent="-381000" lvl="1" marL="914400" rtl="0" algn="l">
              <a:lnSpc>
                <a:spcPct val="100000"/>
              </a:lnSpc>
              <a:spcBef>
                <a:spcPts val="0"/>
              </a:spcBef>
              <a:spcAft>
                <a:spcPts val="0"/>
              </a:spcAft>
              <a:buClr>
                <a:srgbClr val="000000"/>
              </a:buClr>
              <a:buSzPts val="2400"/>
              <a:buFont typeface="Avenir"/>
              <a:buAutoNum type="alphaLcPeriod"/>
            </a:pPr>
            <a:r>
              <a:rPr lang="en" sz="2400">
                <a:solidFill>
                  <a:srgbClr val="000000"/>
                </a:solidFill>
                <a:latin typeface="Avenir"/>
                <a:ea typeface="Avenir"/>
                <a:cs typeface="Avenir"/>
                <a:sym typeface="Avenir"/>
              </a:rPr>
              <a:t>How does the writer </a:t>
            </a:r>
            <a:r>
              <a:rPr lang="en" sz="2400">
                <a:solidFill>
                  <a:srgbClr val="000000"/>
                </a:solidFill>
                <a:latin typeface="Avenir"/>
                <a:ea typeface="Avenir"/>
                <a:cs typeface="Avenir"/>
                <a:sym typeface="Avenir"/>
              </a:rPr>
              <a:t>strikingly</a:t>
            </a:r>
            <a:r>
              <a:rPr lang="en" sz="2400">
                <a:solidFill>
                  <a:srgbClr val="000000"/>
                </a:solidFill>
                <a:latin typeface="Avenir"/>
                <a:ea typeface="Avenir"/>
                <a:cs typeface="Avenir"/>
                <a:sym typeface="Avenir"/>
              </a:rPr>
              <a:t> convey his feelings about the Bhopal disaster through the use of symbolism in the poem? </a:t>
            </a:r>
            <a:endParaRPr sz="2400">
              <a:solidFill>
                <a:srgbClr val="000000"/>
              </a:solidFill>
              <a:latin typeface="Avenir"/>
              <a:ea typeface="Avenir"/>
              <a:cs typeface="Avenir"/>
              <a:sym typeface="Avenir"/>
            </a:endParaRPr>
          </a:p>
          <a:p>
            <a:pPr indent="0" lvl="0" marL="0" rtl="0" algn="l">
              <a:lnSpc>
                <a:spcPct val="100000"/>
              </a:lnSpc>
              <a:spcBef>
                <a:spcPts val="800"/>
              </a:spcBef>
              <a:spcAft>
                <a:spcPts val="0"/>
              </a:spcAft>
              <a:buNone/>
            </a:pPr>
            <a:r>
              <a:t/>
            </a:r>
            <a:endParaRPr sz="2400">
              <a:solidFill>
                <a:srgbClr val="434343"/>
              </a:solidFill>
              <a:latin typeface="Avenir"/>
              <a:ea typeface="Avenir"/>
              <a:cs typeface="Avenir"/>
              <a:sym typeface="Avenir"/>
            </a:endParaRPr>
          </a:p>
          <a:p>
            <a:pPr indent="0" lvl="0" marL="0" rtl="0" algn="l">
              <a:lnSpc>
                <a:spcPct val="100000"/>
              </a:lnSpc>
              <a:spcBef>
                <a:spcPts val="800"/>
              </a:spcBef>
              <a:spcAft>
                <a:spcPts val="0"/>
              </a:spcAft>
              <a:buNone/>
            </a:pPr>
            <a:r>
              <a:t/>
            </a:r>
            <a:endParaRPr sz="2400">
              <a:solidFill>
                <a:srgbClr val="434343"/>
              </a:solidFill>
              <a:latin typeface="Avenir"/>
              <a:ea typeface="Avenir"/>
              <a:cs typeface="Avenir"/>
              <a:sym typeface="Avenir"/>
            </a:endParaRPr>
          </a:p>
        </p:txBody>
      </p:sp>
      <p:pic>
        <p:nvPicPr>
          <p:cNvPr id="210" name="Google Shape;210;p29"/>
          <p:cNvPicPr preferRelativeResize="0"/>
          <p:nvPr/>
        </p:nvPicPr>
        <p:blipFill rotWithShape="1">
          <a:blip r:embed="rId4">
            <a:alphaModFix/>
          </a:blip>
          <a:srcRect b="0" l="25665" r="21272" t="0"/>
          <a:stretch/>
        </p:blipFill>
        <p:spPr>
          <a:xfrm>
            <a:off x="0" y="0"/>
            <a:ext cx="4093800" cy="5143500"/>
          </a:xfrm>
          <a:prstGeom prst="rect">
            <a:avLst/>
          </a:prstGeom>
          <a:noFill/>
          <a:ln>
            <a:noFill/>
          </a:ln>
        </p:spPr>
      </p:pic>
      <p:cxnSp>
        <p:nvCxnSpPr>
          <p:cNvPr id="211" name="Google Shape;211;p29"/>
          <p:cNvCxnSpPr/>
          <p:nvPr/>
        </p:nvCxnSpPr>
        <p:spPr>
          <a:xfrm>
            <a:off x="4474181" y="939079"/>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212" name="Google Shape;212;p29"/>
          <p:cNvSpPr txBox="1"/>
          <p:nvPr/>
        </p:nvSpPr>
        <p:spPr>
          <a:xfrm>
            <a:off x="4093800" y="4743300"/>
            <a:ext cx="5050200" cy="4002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t/>
            </a:r>
            <a:endParaRPr b="1" sz="1700">
              <a:highlight>
                <a:srgbClr val="FCE5CD"/>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0"/>
          <p:cNvSpPr txBox="1"/>
          <p:nvPr>
            <p:ph type="title"/>
          </p:nvPr>
        </p:nvSpPr>
        <p:spPr>
          <a:xfrm>
            <a:off x="628650" y="2074644"/>
            <a:ext cx="7886700" cy="9942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None/>
            </a:pPr>
            <a:r>
              <a:rPr lang="en">
                <a:latin typeface="Avenir"/>
                <a:ea typeface="Avenir"/>
                <a:cs typeface="Avenir"/>
                <a:sym typeface="Avenir"/>
              </a:rPr>
              <a:t>(Students, please refer to feedback given in Google Document)</a:t>
            </a:r>
            <a:endParaRPr>
              <a:latin typeface="Avenir"/>
              <a:ea typeface="Avenir"/>
              <a:cs typeface="Avenir"/>
              <a:sym typeface="Aveni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2" name="Shape 222"/>
        <p:cNvGrpSpPr/>
        <p:nvPr/>
      </p:nvGrpSpPr>
      <p:grpSpPr>
        <a:xfrm>
          <a:off x="0" y="0"/>
          <a:ext cx="0" cy="0"/>
          <a:chOff x="0" y="0"/>
          <a:chExt cx="0" cy="0"/>
        </a:xfrm>
      </p:grpSpPr>
      <p:sp>
        <p:nvSpPr>
          <p:cNvPr id="223" name="Google Shape;223;p31"/>
          <p:cNvSpPr txBox="1"/>
          <p:nvPr>
            <p:ph type="title"/>
          </p:nvPr>
        </p:nvSpPr>
        <p:spPr>
          <a:xfrm>
            <a:off x="4771275" y="-22856"/>
            <a:ext cx="4195200" cy="9942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Post-Activity:</a:t>
            </a:r>
            <a:endParaRPr b="1" sz="2700">
              <a:solidFill>
                <a:srgbClr val="434343"/>
              </a:solidFill>
              <a:latin typeface="Avenir"/>
              <a:ea typeface="Avenir"/>
              <a:cs typeface="Avenir"/>
              <a:sym typeface="Avenir"/>
            </a:endParaRPr>
          </a:p>
        </p:txBody>
      </p:sp>
      <p:sp>
        <p:nvSpPr>
          <p:cNvPr id="224" name="Google Shape;224;p31"/>
          <p:cNvSpPr txBox="1"/>
          <p:nvPr>
            <p:ph idx="1" type="body"/>
          </p:nvPr>
        </p:nvSpPr>
        <p:spPr>
          <a:xfrm>
            <a:off x="4821963" y="971338"/>
            <a:ext cx="4093800" cy="3263400"/>
          </a:xfrm>
          <a:prstGeom prst="rect">
            <a:avLst/>
          </a:prstGeom>
        </p:spPr>
        <p:txBody>
          <a:bodyPr anchorCtr="0" anchor="t" bIns="34275" lIns="68575" spcFirstLastPara="1" rIns="68575" wrap="square" tIns="34275">
            <a:noAutofit/>
          </a:bodyPr>
          <a:lstStyle/>
          <a:p>
            <a:pPr indent="-342900" lvl="0" marL="457200" rtl="0" algn="l">
              <a:lnSpc>
                <a:spcPct val="100000"/>
              </a:lnSpc>
              <a:spcBef>
                <a:spcPts val="0"/>
              </a:spcBef>
              <a:spcAft>
                <a:spcPts val="0"/>
              </a:spcAft>
              <a:buClr>
                <a:srgbClr val="000000"/>
              </a:buClr>
              <a:buSzPts val="1800"/>
              <a:buFont typeface="Avenir"/>
              <a:buAutoNum type="arabicPeriod"/>
            </a:pPr>
            <a:r>
              <a:rPr lang="en">
                <a:solidFill>
                  <a:srgbClr val="000000"/>
                </a:solidFill>
                <a:latin typeface="Avenir"/>
                <a:ea typeface="Avenir"/>
                <a:cs typeface="Avenir"/>
                <a:sym typeface="Avenir"/>
              </a:rPr>
              <a:t>Complete your individual PEEL paragraph on the same question. You may take </a:t>
            </a:r>
            <a:r>
              <a:rPr b="1" lang="en" u="sng">
                <a:solidFill>
                  <a:srgbClr val="000000"/>
                </a:solidFill>
                <a:latin typeface="Avenir"/>
                <a:ea typeface="Avenir"/>
                <a:cs typeface="Avenir"/>
                <a:sym typeface="Avenir"/>
              </a:rPr>
              <a:t>reference</a:t>
            </a:r>
            <a:r>
              <a:rPr b="1" lang="en">
                <a:solidFill>
                  <a:srgbClr val="000000"/>
                </a:solidFill>
                <a:latin typeface="Avenir"/>
                <a:ea typeface="Avenir"/>
                <a:cs typeface="Avenir"/>
                <a:sym typeface="Avenir"/>
              </a:rPr>
              <a:t> </a:t>
            </a:r>
            <a:r>
              <a:rPr lang="en">
                <a:solidFill>
                  <a:srgbClr val="000000"/>
                </a:solidFill>
                <a:latin typeface="Avenir"/>
                <a:ea typeface="Avenir"/>
                <a:cs typeface="Avenir"/>
                <a:sym typeface="Avenir"/>
              </a:rPr>
              <a:t>from your in-class feedback. </a:t>
            </a:r>
            <a:endParaRPr>
              <a:solidFill>
                <a:srgbClr val="000000"/>
              </a:solidFill>
              <a:latin typeface="Avenir"/>
              <a:ea typeface="Avenir"/>
              <a:cs typeface="Avenir"/>
              <a:sym typeface="Avenir"/>
            </a:endParaRPr>
          </a:p>
          <a:p>
            <a:pPr indent="0" lvl="0" marL="457200" rtl="0" algn="l">
              <a:lnSpc>
                <a:spcPct val="100000"/>
              </a:lnSpc>
              <a:spcBef>
                <a:spcPts val="0"/>
              </a:spcBef>
              <a:spcAft>
                <a:spcPts val="0"/>
              </a:spcAft>
              <a:buNone/>
            </a:pPr>
            <a:r>
              <a:rPr lang="en">
                <a:solidFill>
                  <a:srgbClr val="000000"/>
                </a:solidFill>
                <a:latin typeface="Avenir"/>
                <a:ea typeface="Avenir"/>
                <a:cs typeface="Avenir"/>
                <a:sym typeface="Avenir"/>
              </a:rPr>
              <a:t> </a:t>
            </a:r>
            <a:endParaRPr>
              <a:solidFill>
                <a:srgbClr val="000000"/>
              </a:solidFill>
              <a:latin typeface="Avenir"/>
              <a:ea typeface="Avenir"/>
              <a:cs typeface="Avenir"/>
              <a:sym typeface="Avenir"/>
            </a:endParaRPr>
          </a:p>
          <a:p>
            <a:pPr indent="-342900" lvl="0" marL="457200" rtl="0" algn="l">
              <a:lnSpc>
                <a:spcPct val="100000"/>
              </a:lnSpc>
              <a:spcBef>
                <a:spcPts val="0"/>
              </a:spcBef>
              <a:spcAft>
                <a:spcPts val="0"/>
              </a:spcAft>
              <a:buClr>
                <a:srgbClr val="000000"/>
              </a:buClr>
              <a:buSzPts val="1800"/>
              <a:buFont typeface="Avenir"/>
              <a:buAutoNum type="arabicPeriod"/>
            </a:pPr>
            <a:r>
              <a:rPr lang="en">
                <a:solidFill>
                  <a:srgbClr val="000000"/>
                </a:solidFill>
                <a:latin typeface="Avenir"/>
                <a:ea typeface="Avenir"/>
                <a:cs typeface="Avenir"/>
                <a:sym typeface="Avenir"/>
              </a:rPr>
              <a:t>Watch the video “A Disappearing World: Singapore is Harvesting Land From Cambodia”. </a:t>
            </a:r>
            <a:r>
              <a:rPr lang="en" u="sng">
                <a:solidFill>
                  <a:srgbClr val="000000"/>
                </a:solidFill>
                <a:latin typeface="Avenir"/>
                <a:ea typeface="Avenir"/>
                <a:cs typeface="Avenir"/>
                <a:sym typeface="Avenir"/>
              </a:rPr>
              <a:t>Reflect</a:t>
            </a:r>
            <a:r>
              <a:rPr lang="en">
                <a:solidFill>
                  <a:srgbClr val="000000"/>
                </a:solidFill>
                <a:latin typeface="Avenir"/>
                <a:ea typeface="Avenir"/>
                <a:cs typeface="Avenir"/>
                <a:sym typeface="Avenir"/>
              </a:rPr>
              <a:t> on this question in your Literature Journal: </a:t>
            </a:r>
            <a:endParaRPr>
              <a:solidFill>
                <a:srgbClr val="000000"/>
              </a:solidFill>
              <a:latin typeface="Avenir"/>
              <a:ea typeface="Avenir"/>
              <a:cs typeface="Avenir"/>
              <a:sym typeface="Avenir"/>
            </a:endParaRPr>
          </a:p>
          <a:p>
            <a:pPr indent="-342900" lvl="1" marL="914400" rtl="0" algn="l">
              <a:lnSpc>
                <a:spcPct val="100000"/>
              </a:lnSpc>
              <a:spcBef>
                <a:spcPts val="0"/>
              </a:spcBef>
              <a:spcAft>
                <a:spcPts val="0"/>
              </a:spcAft>
              <a:buClr>
                <a:srgbClr val="000000"/>
              </a:buClr>
              <a:buSzPts val="1800"/>
              <a:buFont typeface="Avenir"/>
              <a:buAutoNum type="alphaLcPeriod"/>
            </a:pPr>
            <a:r>
              <a:rPr lang="en" sz="1800">
                <a:solidFill>
                  <a:srgbClr val="000000"/>
                </a:solidFill>
                <a:latin typeface="Avenir"/>
                <a:ea typeface="Avenir"/>
                <a:cs typeface="Avenir"/>
                <a:sym typeface="Avenir"/>
              </a:rPr>
              <a:t>“Describe one way Singaporeans are (unknowingly) damaging the Cambodian environment”</a:t>
            </a:r>
            <a:endParaRPr sz="1800">
              <a:solidFill>
                <a:srgbClr val="000000"/>
              </a:solidFill>
              <a:latin typeface="Avenir"/>
              <a:ea typeface="Avenir"/>
              <a:cs typeface="Avenir"/>
              <a:sym typeface="Avenir"/>
            </a:endParaRPr>
          </a:p>
          <a:p>
            <a:pPr indent="0" lvl="0" marL="0" rtl="0" algn="l">
              <a:lnSpc>
                <a:spcPct val="100000"/>
              </a:lnSpc>
              <a:spcBef>
                <a:spcPts val="0"/>
              </a:spcBef>
              <a:spcAft>
                <a:spcPts val="0"/>
              </a:spcAft>
              <a:buNone/>
            </a:pPr>
            <a:r>
              <a:t/>
            </a:r>
            <a:endParaRPr>
              <a:solidFill>
                <a:srgbClr val="000000"/>
              </a:solidFill>
              <a:latin typeface="Avenir"/>
              <a:ea typeface="Avenir"/>
              <a:cs typeface="Avenir"/>
              <a:sym typeface="Avenir"/>
            </a:endParaRPr>
          </a:p>
          <a:p>
            <a:pPr indent="0" lvl="0" marL="0" rtl="0" algn="l">
              <a:spcBef>
                <a:spcPts val="800"/>
              </a:spcBef>
              <a:spcAft>
                <a:spcPts val="0"/>
              </a:spcAft>
              <a:buNone/>
            </a:pPr>
            <a:r>
              <a:t/>
            </a:r>
            <a:endParaRPr>
              <a:solidFill>
                <a:srgbClr val="000000"/>
              </a:solidFill>
              <a:latin typeface="Avenir"/>
              <a:ea typeface="Avenir"/>
              <a:cs typeface="Avenir"/>
              <a:sym typeface="Avenir"/>
            </a:endParaRPr>
          </a:p>
        </p:txBody>
      </p:sp>
      <p:pic>
        <p:nvPicPr>
          <p:cNvPr id="225" name="Google Shape;225;p31"/>
          <p:cNvPicPr preferRelativeResize="0"/>
          <p:nvPr/>
        </p:nvPicPr>
        <p:blipFill rotWithShape="1">
          <a:blip r:embed="rId3">
            <a:alphaModFix/>
          </a:blip>
          <a:srcRect b="0" l="21468" r="19028" t="0"/>
          <a:stretch/>
        </p:blipFill>
        <p:spPr>
          <a:xfrm>
            <a:off x="0" y="0"/>
            <a:ext cx="4590807" cy="5143500"/>
          </a:xfrm>
          <a:prstGeom prst="rect">
            <a:avLst/>
          </a:prstGeom>
          <a:noFill/>
          <a:ln>
            <a:noFill/>
          </a:ln>
        </p:spPr>
      </p:pic>
      <p:cxnSp>
        <p:nvCxnSpPr>
          <p:cNvPr id="226" name="Google Shape;226;p31"/>
          <p:cNvCxnSpPr/>
          <p:nvPr/>
        </p:nvCxnSpPr>
        <p:spPr>
          <a:xfrm>
            <a:off x="4855181" y="786679"/>
            <a:ext cx="3568800" cy="0"/>
          </a:xfrm>
          <a:prstGeom prst="straightConnector1">
            <a:avLst/>
          </a:prstGeom>
          <a:noFill/>
          <a:ln cap="flat" cmpd="sng" w="9525">
            <a:solidFill>
              <a:schemeClr val="dk1"/>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68" name="Shape 68"/>
        <p:cNvGrpSpPr/>
        <p:nvPr/>
      </p:nvGrpSpPr>
      <p:grpSpPr>
        <a:xfrm>
          <a:off x="0" y="0"/>
          <a:ext cx="0" cy="0"/>
          <a:chOff x="0" y="0"/>
          <a:chExt cx="0" cy="0"/>
        </a:xfrm>
      </p:grpSpPr>
      <p:pic>
        <p:nvPicPr>
          <p:cNvPr id="69" name="Google Shape;69;p15"/>
          <p:cNvPicPr preferRelativeResize="0"/>
          <p:nvPr/>
        </p:nvPicPr>
        <p:blipFill rotWithShape="1">
          <a:blip r:embed="rId3">
            <a:alphaModFix/>
          </a:blip>
          <a:srcRect b="7595" l="40617" r="29304" t="0"/>
          <a:stretch/>
        </p:blipFill>
        <p:spPr>
          <a:xfrm>
            <a:off x="0" y="0"/>
            <a:ext cx="2514600" cy="5143501"/>
          </a:xfrm>
          <a:prstGeom prst="rect">
            <a:avLst/>
          </a:prstGeom>
          <a:noFill/>
          <a:ln>
            <a:noFill/>
          </a:ln>
        </p:spPr>
      </p:pic>
      <p:sp>
        <p:nvSpPr>
          <p:cNvPr id="70" name="Google Shape;70;p15"/>
          <p:cNvSpPr txBox="1"/>
          <p:nvPr/>
        </p:nvSpPr>
        <p:spPr>
          <a:xfrm>
            <a:off x="2686050" y="178050"/>
            <a:ext cx="6286500" cy="831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200">
                <a:solidFill>
                  <a:schemeClr val="lt1"/>
                </a:solidFill>
                <a:latin typeface="Avenir"/>
                <a:ea typeface="Avenir"/>
                <a:cs typeface="Avenir"/>
                <a:sym typeface="Avenir"/>
              </a:rPr>
              <a:t>You should be able to: </a:t>
            </a:r>
            <a:endParaRPr sz="2200">
              <a:solidFill>
                <a:schemeClr val="lt1"/>
              </a:solidFill>
              <a:latin typeface="Avenir"/>
              <a:ea typeface="Avenir"/>
              <a:cs typeface="Avenir"/>
              <a:sym typeface="Avenir"/>
            </a:endParaRPr>
          </a:p>
          <a:p>
            <a:pPr indent="0" lvl="0" marL="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68300" lvl="0" marL="457200" marR="0" rtl="0" algn="l">
              <a:lnSpc>
                <a:spcPct val="100000"/>
              </a:lnSpc>
              <a:spcBef>
                <a:spcPts val="0"/>
              </a:spcBef>
              <a:spcAft>
                <a:spcPts val="0"/>
              </a:spcAft>
              <a:buClr>
                <a:schemeClr val="lt1"/>
              </a:buClr>
              <a:buSzPts val="2200"/>
              <a:buFont typeface="Avenir"/>
              <a:buAutoNum type="arabicPeriod"/>
            </a:pPr>
            <a:r>
              <a:rPr lang="en" sz="2200">
                <a:solidFill>
                  <a:schemeClr val="lt1"/>
                </a:solidFill>
                <a:latin typeface="Avenir"/>
                <a:ea typeface="Avenir"/>
                <a:cs typeface="Avenir"/>
                <a:sym typeface="Avenir"/>
              </a:rPr>
              <a:t>Examine the effect of style on readers by analysing figurative language (symbolism)</a:t>
            </a:r>
            <a:endParaRPr sz="2200">
              <a:solidFill>
                <a:schemeClr val="lt1"/>
              </a:solidFill>
              <a:latin typeface="Avenir"/>
              <a:ea typeface="Avenir"/>
              <a:cs typeface="Avenir"/>
              <a:sym typeface="Avenir"/>
            </a:endParaRPr>
          </a:p>
          <a:p>
            <a:pPr indent="0" lvl="0" marL="45720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rPr lang="en" sz="2200">
                <a:solidFill>
                  <a:schemeClr val="lt1"/>
                </a:solidFill>
                <a:latin typeface="Avenir"/>
                <a:ea typeface="Avenir"/>
                <a:cs typeface="Avenir"/>
                <a:sym typeface="Avenir"/>
              </a:rPr>
              <a:t>Interpret the poem’s theme by recognising the significance of the Bhopal gas tragedy context in which the poem is written and how it shapes the text’s main concerns</a:t>
            </a:r>
            <a:endParaRPr sz="2200">
              <a:solidFill>
                <a:schemeClr val="lt1"/>
              </a:solidFill>
              <a:latin typeface="Avenir"/>
              <a:ea typeface="Avenir"/>
              <a:cs typeface="Avenir"/>
              <a:sym typeface="Avenir"/>
            </a:endParaRPr>
          </a:p>
          <a:p>
            <a:pPr indent="0" lvl="0" marL="457200" marR="0" rtl="0" algn="l">
              <a:lnSpc>
                <a:spcPct val="100000"/>
              </a:lnSpc>
              <a:spcBef>
                <a:spcPts val="0"/>
              </a:spcBef>
              <a:spcAft>
                <a:spcPts val="0"/>
              </a:spcAft>
              <a:buNone/>
            </a:pPr>
            <a:r>
              <a:t/>
            </a:r>
            <a:endParaRPr sz="2200">
              <a:solidFill>
                <a:schemeClr val="lt1"/>
              </a:solidFill>
              <a:latin typeface="Avenir"/>
              <a:ea typeface="Avenir"/>
              <a:cs typeface="Avenir"/>
              <a:sym typeface="Avenir"/>
            </a:endParaRPr>
          </a:p>
          <a:p>
            <a:pPr indent="-387350" lvl="0" marL="457200" marR="0" rtl="0" algn="l">
              <a:lnSpc>
                <a:spcPct val="100000"/>
              </a:lnSpc>
              <a:spcBef>
                <a:spcPts val="0"/>
              </a:spcBef>
              <a:spcAft>
                <a:spcPts val="0"/>
              </a:spcAft>
              <a:buClr>
                <a:schemeClr val="lt1"/>
              </a:buClr>
              <a:buSzPts val="2500"/>
              <a:buFont typeface="Avenir"/>
              <a:buAutoNum type="arabicPeriod"/>
            </a:pPr>
            <a:r>
              <a:rPr lang="en" sz="2200">
                <a:solidFill>
                  <a:schemeClr val="lt1"/>
                </a:solidFill>
                <a:latin typeface="Avenir"/>
                <a:ea typeface="Avenir"/>
                <a:cs typeface="Avenir"/>
                <a:sym typeface="Avenir"/>
              </a:rPr>
              <a:t>Draw on your interpretations to assess and refine their knowledge of self, the world, other texts and other readers through the concept of environmental injustice</a:t>
            </a:r>
            <a:endParaRPr b="0" i="0" sz="2200" u="none" cap="none" strike="noStrike">
              <a:solidFill>
                <a:srgbClr val="000000"/>
              </a:solidFill>
              <a:latin typeface="Arial"/>
              <a:ea typeface="Arial"/>
              <a:cs typeface="Arial"/>
              <a:sym typeface="Arial"/>
            </a:endParaRPr>
          </a:p>
        </p:txBody>
      </p:sp>
      <p:sp>
        <p:nvSpPr>
          <p:cNvPr id="71" name="Google Shape;71;p15"/>
          <p:cNvSpPr txBox="1"/>
          <p:nvPr/>
        </p:nvSpPr>
        <p:spPr>
          <a:xfrm rot="-5400000">
            <a:off x="1181103" y="419100"/>
            <a:ext cx="4033800" cy="2472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2300"/>
              <a:buFont typeface="Arial"/>
              <a:buNone/>
            </a:pPr>
            <a:r>
              <a:rPr b="1" lang="en" sz="3400">
                <a:solidFill>
                  <a:schemeClr val="lt1"/>
                </a:solidFill>
                <a:highlight>
                  <a:srgbClr val="4A86E8"/>
                </a:highlight>
                <a:latin typeface="Avenir"/>
                <a:ea typeface="Avenir"/>
                <a:cs typeface="Avenir"/>
                <a:sym typeface="Avenir"/>
              </a:rPr>
              <a:t>Lesson Objectives:</a:t>
            </a:r>
            <a:endParaRPr b="1" sz="3400">
              <a:solidFill>
                <a:schemeClr val="lt1"/>
              </a:solidFill>
              <a:highlight>
                <a:srgbClr val="4A86E8"/>
              </a:highlight>
              <a:latin typeface="Avenir"/>
              <a:ea typeface="Avenir"/>
              <a:cs typeface="Avenir"/>
              <a:sym typeface="Avenir"/>
            </a:endParaRPr>
          </a:p>
          <a:p>
            <a:pPr indent="0" lvl="0" marL="0" marR="0" rtl="0" algn="l">
              <a:lnSpc>
                <a:spcPct val="100000"/>
              </a:lnSpc>
              <a:spcBef>
                <a:spcPts val="0"/>
              </a:spcBef>
              <a:spcAft>
                <a:spcPts val="0"/>
              </a:spcAft>
              <a:buClr>
                <a:srgbClr val="000000"/>
              </a:buClr>
              <a:buSzPts val="2300"/>
              <a:buFont typeface="Arial"/>
              <a:buNone/>
            </a:pPr>
            <a:r>
              <a:t/>
            </a:r>
            <a:endParaRPr b="1" i="0" sz="3100" u="none" cap="none" strike="noStrike">
              <a:solidFill>
                <a:srgbClr val="000000"/>
              </a:solidFill>
              <a:highlight>
                <a:srgbClr val="4A86E8"/>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 name="Shape 75"/>
        <p:cNvGrpSpPr/>
        <p:nvPr/>
      </p:nvGrpSpPr>
      <p:grpSpPr>
        <a:xfrm>
          <a:off x="0" y="0"/>
          <a:ext cx="0" cy="0"/>
          <a:chOff x="0" y="0"/>
          <a:chExt cx="0" cy="0"/>
        </a:xfrm>
      </p:grpSpPr>
      <p:sp>
        <p:nvSpPr>
          <p:cNvPr id="76" name="Google Shape;76;p16"/>
          <p:cNvSpPr txBox="1"/>
          <p:nvPr/>
        </p:nvSpPr>
        <p:spPr>
          <a:xfrm>
            <a:off x="4843913" y="270028"/>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ONE</a:t>
            </a:r>
            <a:endParaRPr b="0" i="0" sz="1100" u="none" cap="none" strike="noStrike">
              <a:solidFill>
                <a:srgbClr val="000000"/>
              </a:solidFill>
              <a:latin typeface="Arial"/>
              <a:ea typeface="Arial"/>
              <a:cs typeface="Arial"/>
              <a:sym typeface="Arial"/>
            </a:endParaRPr>
          </a:p>
        </p:txBody>
      </p:sp>
      <p:sp>
        <p:nvSpPr>
          <p:cNvPr id="77" name="Google Shape;77;p16"/>
          <p:cNvSpPr txBox="1"/>
          <p:nvPr/>
        </p:nvSpPr>
        <p:spPr>
          <a:xfrm>
            <a:off x="4843921" y="476427"/>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262626"/>
                </a:solidFill>
                <a:latin typeface="Avenir"/>
                <a:ea typeface="Avenir"/>
                <a:cs typeface="Avenir"/>
                <a:sym typeface="Avenir"/>
              </a:rPr>
              <a:t>ENVIRONMENTAL JUSTICE?</a:t>
            </a:r>
            <a:endParaRPr b="0" i="0" sz="1100" u="none" cap="none" strike="noStrike">
              <a:solidFill>
                <a:srgbClr val="000000"/>
              </a:solidFill>
              <a:latin typeface="Arial"/>
              <a:ea typeface="Arial"/>
              <a:cs typeface="Arial"/>
              <a:sym typeface="Arial"/>
            </a:endParaRPr>
          </a:p>
        </p:txBody>
      </p:sp>
      <p:sp>
        <p:nvSpPr>
          <p:cNvPr id="78" name="Google Shape;78;p16"/>
          <p:cNvSpPr txBox="1"/>
          <p:nvPr/>
        </p:nvSpPr>
        <p:spPr>
          <a:xfrm>
            <a:off x="4843928" y="1432446"/>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TWO</a:t>
            </a:r>
            <a:endParaRPr b="0" i="0" sz="1100" u="none" cap="none" strike="noStrike">
              <a:solidFill>
                <a:srgbClr val="000000"/>
              </a:solidFill>
              <a:latin typeface="Arial"/>
              <a:ea typeface="Arial"/>
              <a:cs typeface="Arial"/>
              <a:sym typeface="Arial"/>
            </a:endParaRPr>
          </a:p>
        </p:txBody>
      </p:sp>
      <p:sp>
        <p:nvSpPr>
          <p:cNvPr id="79" name="Google Shape;79;p16"/>
          <p:cNvSpPr txBox="1"/>
          <p:nvPr/>
        </p:nvSpPr>
        <p:spPr>
          <a:xfrm>
            <a:off x="4843903" y="2870784"/>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latin typeface="Avenir"/>
                <a:ea typeface="Avenir"/>
                <a:cs typeface="Avenir"/>
                <a:sym typeface="Avenir"/>
              </a:rPr>
              <a:t>CONSOLIDATION</a:t>
            </a:r>
            <a:endParaRPr i="0" sz="1800" u="none" cap="none" strike="noStrike">
              <a:solidFill>
                <a:srgbClr val="000000"/>
              </a:solidFill>
              <a:latin typeface="Avenir"/>
              <a:ea typeface="Avenir"/>
              <a:cs typeface="Avenir"/>
              <a:sym typeface="Avenir"/>
            </a:endParaRPr>
          </a:p>
        </p:txBody>
      </p:sp>
      <p:sp>
        <p:nvSpPr>
          <p:cNvPr id="80" name="Google Shape;80;p16"/>
          <p:cNvSpPr txBox="1"/>
          <p:nvPr/>
        </p:nvSpPr>
        <p:spPr>
          <a:xfrm>
            <a:off x="4843913" y="2642492"/>
            <a:ext cx="27519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venir"/>
                <a:ea typeface="Avenir"/>
                <a:cs typeface="Avenir"/>
                <a:sym typeface="Avenir"/>
              </a:rPr>
              <a:t>PART THREE</a:t>
            </a:r>
            <a:endParaRPr b="0" i="0" sz="1100" u="none" cap="none" strike="noStrike">
              <a:solidFill>
                <a:srgbClr val="000000"/>
              </a:solidFill>
              <a:latin typeface="Arial"/>
              <a:ea typeface="Arial"/>
              <a:cs typeface="Arial"/>
              <a:sym typeface="Arial"/>
            </a:endParaRPr>
          </a:p>
        </p:txBody>
      </p:sp>
      <p:cxnSp>
        <p:nvCxnSpPr>
          <p:cNvPr id="81" name="Google Shape;81;p16"/>
          <p:cNvCxnSpPr/>
          <p:nvPr/>
        </p:nvCxnSpPr>
        <p:spPr>
          <a:xfrm>
            <a:off x="4843913" y="1184479"/>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2" name="Google Shape;82;p16"/>
          <p:cNvSpPr txBox="1"/>
          <p:nvPr/>
        </p:nvSpPr>
        <p:spPr>
          <a:xfrm>
            <a:off x="4843921" y="1624930"/>
            <a:ext cx="41583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rPr lang="en" sz="1800">
                <a:solidFill>
                  <a:srgbClr val="262626"/>
                </a:solidFill>
                <a:latin typeface="Avenir"/>
                <a:ea typeface="Avenir"/>
                <a:cs typeface="Avenir"/>
                <a:sym typeface="Avenir"/>
              </a:rPr>
              <a:t>TEXT-WORLD CONNECTIONS: SYMBOLISM</a:t>
            </a:r>
            <a:endParaRPr b="0" i="0" sz="1100" u="none" cap="none" strike="noStrike">
              <a:solidFill>
                <a:srgbClr val="000000"/>
              </a:solidFill>
              <a:latin typeface="Arial"/>
              <a:ea typeface="Arial"/>
              <a:cs typeface="Arial"/>
              <a:sym typeface="Arial"/>
            </a:endParaRPr>
          </a:p>
        </p:txBody>
      </p:sp>
      <p:cxnSp>
        <p:nvCxnSpPr>
          <p:cNvPr id="83" name="Google Shape;83;p16"/>
          <p:cNvCxnSpPr/>
          <p:nvPr/>
        </p:nvCxnSpPr>
        <p:spPr>
          <a:xfrm>
            <a:off x="4908469" y="2378610"/>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4" name="Google Shape;84;p16"/>
          <p:cNvSpPr txBox="1"/>
          <p:nvPr/>
        </p:nvSpPr>
        <p:spPr>
          <a:xfrm>
            <a:off x="4843913" y="3635269"/>
            <a:ext cx="2250000" cy="3231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200">
                <a:solidFill>
                  <a:srgbClr val="595959"/>
                </a:solidFill>
                <a:latin typeface="Avenir"/>
                <a:ea typeface="Avenir"/>
                <a:cs typeface="Avenir"/>
                <a:sym typeface="Avenir"/>
              </a:rPr>
              <a:t>PART FOUR</a:t>
            </a:r>
            <a:endParaRPr sz="1100">
              <a:solidFill>
                <a:schemeClr val="dk1"/>
              </a:solidFill>
            </a:endParaRPr>
          </a:p>
        </p:txBody>
      </p:sp>
      <p:cxnSp>
        <p:nvCxnSpPr>
          <p:cNvPr id="85" name="Google Shape;85;p16"/>
          <p:cNvCxnSpPr/>
          <p:nvPr/>
        </p:nvCxnSpPr>
        <p:spPr>
          <a:xfrm>
            <a:off x="4908469" y="3447966"/>
            <a:ext cx="3568800" cy="0"/>
          </a:xfrm>
          <a:prstGeom prst="straightConnector1">
            <a:avLst/>
          </a:prstGeom>
          <a:noFill/>
          <a:ln cap="flat" cmpd="sng" w="9525">
            <a:solidFill>
              <a:schemeClr val="dk1"/>
            </a:solidFill>
            <a:prstDash val="solid"/>
            <a:miter lim="800000"/>
            <a:headEnd len="sm" w="sm" type="none"/>
            <a:tailEnd len="sm" w="sm" type="none"/>
          </a:ln>
        </p:spPr>
      </p:cxnSp>
      <p:sp>
        <p:nvSpPr>
          <p:cNvPr id="86" name="Google Shape;86;p16"/>
          <p:cNvSpPr txBox="1"/>
          <p:nvPr/>
        </p:nvSpPr>
        <p:spPr>
          <a:xfrm>
            <a:off x="4843913" y="3837825"/>
            <a:ext cx="3568800" cy="4155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800">
                <a:solidFill>
                  <a:schemeClr val="dk1"/>
                </a:solidFill>
                <a:latin typeface="Avenir"/>
                <a:ea typeface="Avenir"/>
                <a:cs typeface="Avenir"/>
                <a:sym typeface="Avenir"/>
              </a:rPr>
              <a:t>CONCLUSION</a:t>
            </a:r>
            <a:endParaRPr sz="1100"/>
          </a:p>
        </p:txBody>
      </p:sp>
      <p:pic>
        <p:nvPicPr>
          <p:cNvPr id="87" name="Google Shape;87;p16"/>
          <p:cNvPicPr preferRelativeResize="0"/>
          <p:nvPr/>
        </p:nvPicPr>
        <p:blipFill rotWithShape="1">
          <a:blip r:embed="rId3">
            <a:alphaModFix/>
          </a:blip>
          <a:srcRect b="0" l="7150" r="31840" t="0"/>
          <a:stretch/>
        </p:blipFill>
        <p:spPr>
          <a:xfrm>
            <a:off x="-1" y="0"/>
            <a:ext cx="4714875" cy="5143501"/>
          </a:xfrm>
          <a:prstGeom prst="rect">
            <a:avLst/>
          </a:prstGeom>
          <a:noFill/>
          <a:ln>
            <a:noFill/>
          </a:ln>
        </p:spPr>
      </p:pic>
      <p:sp>
        <p:nvSpPr>
          <p:cNvPr id="88" name="Google Shape;88;p16"/>
          <p:cNvSpPr txBox="1"/>
          <p:nvPr/>
        </p:nvSpPr>
        <p:spPr>
          <a:xfrm>
            <a:off x="1196475" y="4164150"/>
            <a:ext cx="3518400" cy="954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Source:</a:t>
            </a:r>
            <a:endParaRPr sz="1000">
              <a:solidFill>
                <a:srgbClr val="FFFFFF"/>
              </a:solidFill>
            </a:endParaRPr>
          </a:p>
          <a:p>
            <a:pPr indent="0" lvl="0" marL="0" rtl="0" algn="r">
              <a:spcBef>
                <a:spcPts val="0"/>
              </a:spcBef>
              <a:spcAft>
                <a:spcPts val="0"/>
              </a:spcAft>
              <a:buNone/>
            </a:pPr>
            <a:r>
              <a:rPr lang="en" sz="1000">
                <a:solidFill>
                  <a:srgbClr val="FFFFFF"/>
                </a:solidFill>
              </a:rPr>
              <a:t>Taylor, A. (2014, December 2). </a:t>
            </a:r>
            <a:r>
              <a:rPr i="1" lang="en" sz="1000">
                <a:solidFill>
                  <a:srgbClr val="FFFFFF"/>
                </a:solidFill>
              </a:rPr>
              <a:t>Bhopal: The World’s Worst Industrial Disaster, 30 Years Later</a:t>
            </a:r>
            <a:r>
              <a:rPr lang="en" sz="1000">
                <a:solidFill>
                  <a:srgbClr val="FFFFFF"/>
                </a:solidFill>
              </a:rPr>
              <a:t>. The Atlantic.. https://www.theatlantic.com/photo/2014/12/bhopal-the-worlds-worst-industrial-disaster-30-years-later/100864/</a:t>
            </a:r>
            <a:endParaRPr sz="10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92" name="Shape 92"/>
        <p:cNvGrpSpPr/>
        <p:nvPr/>
      </p:nvGrpSpPr>
      <p:grpSpPr>
        <a:xfrm>
          <a:off x="0" y="0"/>
          <a:ext cx="0" cy="0"/>
          <a:chOff x="0" y="0"/>
          <a:chExt cx="0" cy="0"/>
        </a:xfrm>
      </p:grpSpPr>
      <p:pic>
        <p:nvPicPr>
          <p:cNvPr id="93" name="Google Shape;93;p17"/>
          <p:cNvPicPr preferRelativeResize="0"/>
          <p:nvPr/>
        </p:nvPicPr>
        <p:blipFill>
          <a:blip r:embed="rId3">
            <a:alphaModFix/>
          </a:blip>
          <a:stretch>
            <a:fillRect/>
          </a:stretch>
        </p:blipFill>
        <p:spPr>
          <a:xfrm>
            <a:off x="4" y="337642"/>
            <a:ext cx="9144000" cy="4539666"/>
          </a:xfrm>
          <a:prstGeom prst="rect">
            <a:avLst/>
          </a:prstGeom>
          <a:noFill/>
          <a:ln>
            <a:noFill/>
          </a:ln>
        </p:spPr>
      </p:pic>
      <p:sp>
        <p:nvSpPr>
          <p:cNvPr id="94" name="Google Shape;94;p17"/>
          <p:cNvSpPr txBox="1"/>
          <p:nvPr/>
        </p:nvSpPr>
        <p:spPr>
          <a:xfrm>
            <a:off x="3428301" y="1534350"/>
            <a:ext cx="5143500" cy="2074800"/>
          </a:xfrm>
          <a:prstGeom prst="rect">
            <a:avLst/>
          </a:prstGeom>
          <a:solidFill>
            <a:srgbClr val="000000">
              <a:alpha val="60000"/>
            </a:srgbClr>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1D1D1B"/>
              </a:buClr>
              <a:buSzPts val="1100"/>
              <a:buFont typeface="Montserrat"/>
              <a:buNone/>
            </a:pPr>
            <a:r>
              <a:t/>
            </a:r>
            <a:endParaRPr b="0" i="0" sz="800" u="none" cap="none" strike="noStrike">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1D1D1B"/>
              </a:buClr>
              <a:buSzPts val="1100"/>
              <a:buFont typeface="Montserrat"/>
              <a:buNone/>
            </a:pPr>
            <a:br>
              <a:rPr b="0" i="1" lang="en" sz="1200" u="none" cap="none" strike="noStrike">
                <a:solidFill>
                  <a:schemeClr val="lt1"/>
                </a:solidFill>
                <a:latin typeface="Book Antiqua"/>
                <a:ea typeface="Book Antiqua"/>
                <a:cs typeface="Book Antiqua"/>
                <a:sym typeface="Book Antiqua"/>
              </a:rPr>
            </a:br>
            <a:endParaRPr b="0" i="1" sz="1200" u="none" cap="none" strike="noStrike">
              <a:solidFill>
                <a:schemeClr val="lt1"/>
              </a:solidFill>
              <a:latin typeface="Book Antiqua"/>
              <a:ea typeface="Book Antiqua"/>
              <a:cs typeface="Book Antiqua"/>
              <a:sym typeface="Book Antiqua"/>
            </a:endParaRPr>
          </a:p>
        </p:txBody>
      </p:sp>
      <p:sp>
        <p:nvSpPr>
          <p:cNvPr id="95" name="Google Shape;95;p17"/>
          <p:cNvSpPr txBox="1"/>
          <p:nvPr/>
        </p:nvSpPr>
        <p:spPr>
          <a:xfrm>
            <a:off x="4213550" y="2157325"/>
            <a:ext cx="3600000" cy="900300"/>
          </a:xfrm>
          <a:prstGeom prst="rect">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2300"/>
              <a:buFont typeface="Arial"/>
              <a:buNone/>
            </a:pPr>
            <a:r>
              <a:rPr lang="en" sz="4000">
                <a:solidFill>
                  <a:schemeClr val="lt1"/>
                </a:solidFill>
                <a:latin typeface="Avenir"/>
                <a:ea typeface="Avenir"/>
                <a:cs typeface="Avenir"/>
                <a:sym typeface="Avenir"/>
              </a:rPr>
              <a:t>OPINIONAIRE</a:t>
            </a:r>
            <a:r>
              <a:rPr lang="en" sz="1900">
                <a:solidFill>
                  <a:schemeClr val="lt1"/>
                </a:solidFill>
                <a:latin typeface="Avenir"/>
                <a:ea typeface="Avenir"/>
                <a:cs typeface="Avenir"/>
                <a:sym typeface="Avenir"/>
              </a:rPr>
              <a:t> </a:t>
            </a:r>
            <a:endParaRPr b="0" i="0" sz="2300" u="none" cap="none" strike="noStrike">
              <a:solidFill>
                <a:srgbClr val="000000"/>
              </a:solidFill>
              <a:latin typeface="Arial"/>
              <a:ea typeface="Arial"/>
              <a:cs typeface="Arial"/>
              <a:sym typeface="Arial"/>
            </a:endParaRPr>
          </a:p>
        </p:txBody>
      </p:sp>
      <p:sp>
        <p:nvSpPr>
          <p:cNvPr id="96" name="Google Shape;96;p17"/>
          <p:cNvSpPr txBox="1"/>
          <p:nvPr/>
        </p:nvSpPr>
        <p:spPr>
          <a:xfrm>
            <a:off x="1066800" y="4230800"/>
            <a:ext cx="8073600" cy="646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Photograph by Raj Sarma.</a:t>
            </a:r>
            <a:endParaRPr sz="1000">
              <a:solidFill>
                <a:srgbClr val="FFFFFF"/>
              </a:solidFill>
            </a:endParaRPr>
          </a:p>
          <a:p>
            <a:pPr indent="0" lvl="0" marL="0" rtl="0" algn="r">
              <a:spcBef>
                <a:spcPts val="0"/>
              </a:spcBef>
              <a:spcAft>
                <a:spcPts val="0"/>
              </a:spcAft>
              <a:buNone/>
            </a:pPr>
            <a:r>
              <a:rPr lang="en" sz="1000">
                <a:solidFill>
                  <a:srgbClr val="FFFFFF"/>
                </a:solidFill>
              </a:rPr>
              <a:t>Mandavilli, A. (2018, July 10). </a:t>
            </a:r>
            <a:r>
              <a:rPr i="1" lang="en" sz="1000">
                <a:solidFill>
                  <a:srgbClr val="FFFFFF"/>
                </a:solidFill>
              </a:rPr>
              <a:t>The World’s Worst Industrial Disaster Is Still Unfolding</a:t>
            </a:r>
            <a:r>
              <a:rPr lang="en" sz="1000">
                <a:solidFill>
                  <a:srgbClr val="FFFFFF"/>
                </a:solidFill>
              </a:rPr>
              <a:t> The Atlantic. </a:t>
            </a:r>
            <a:r>
              <a:rPr lang="en" sz="1000">
                <a:solidFill>
                  <a:srgbClr val="FFFFFF"/>
                </a:solidFill>
              </a:rPr>
              <a:t>https://www.theatlantic.com/science/archive/2018/07/the-worlds-worst-industrial-disaster-is-still-unfolding/560726/</a:t>
            </a:r>
            <a:endParaRPr sz="100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 name="Shape 101"/>
        <p:cNvGrpSpPr/>
        <p:nvPr/>
      </p:nvGrpSpPr>
      <p:grpSpPr>
        <a:xfrm>
          <a:off x="0" y="0"/>
          <a:ext cx="0" cy="0"/>
          <a:chOff x="0" y="0"/>
          <a:chExt cx="0" cy="0"/>
        </a:xfrm>
      </p:grpSpPr>
      <p:sp>
        <p:nvSpPr>
          <p:cNvPr id="102" name="Google Shape;102;p18"/>
          <p:cNvSpPr txBox="1"/>
          <p:nvPr>
            <p:ph idx="1" type="body"/>
          </p:nvPr>
        </p:nvSpPr>
        <p:spPr>
          <a:xfrm>
            <a:off x="0" y="1516125"/>
            <a:ext cx="2286000" cy="1612800"/>
          </a:xfrm>
          <a:prstGeom prst="rect">
            <a:avLst/>
          </a:prstGeom>
        </p:spPr>
        <p:txBody>
          <a:bodyPr anchorCtr="0" anchor="t" bIns="34275" lIns="68575" spcFirstLastPara="1" rIns="68575" wrap="square" tIns="34275">
            <a:noAutofit/>
          </a:bodyPr>
          <a:lstStyle/>
          <a:p>
            <a:pPr indent="0" lvl="0" marL="0" rtl="0" algn="ctr">
              <a:lnSpc>
                <a:spcPct val="70000"/>
              </a:lnSpc>
              <a:spcBef>
                <a:spcPts val="800"/>
              </a:spcBef>
              <a:spcAft>
                <a:spcPts val="0"/>
              </a:spcAft>
              <a:buNone/>
            </a:pPr>
            <a:r>
              <a:rPr lang="en" sz="1900" u="sng">
                <a:solidFill>
                  <a:srgbClr val="000000"/>
                </a:solidFill>
                <a:latin typeface="Avenir"/>
                <a:ea typeface="Avenir"/>
                <a:cs typeface="Avenir"/>
                <a:sym typeface="Avenir"/>
              </a:rPr>
              <a:t>THINK-PAIR-SHARE</a:t>
            </a:r>
            <a:r>
              <a:rPr lang="en" sz="1900">
                <a:solidFill>
                  <a:srgbClr val="000000"/>
                </a:solidFill>
                <a:latin typeface="Avenir"/>
                <a:ea typeface="Avenir"/>
                <a:cs typeface="Avenir"/>
                <a:sym typeface="Avenir"/>
              </a:rPr>
              <a:t> </a:t>
            </a:r>
            <a:endParaRPr sz="1900">
              <a:solidFill>
                <a:srgbClr val="000000"/>
              </a:solidFill>
              <a:latin typeface="Avenir"/>
              <a:ea typeface="Avenir"/>
              <a:cs typeface="Avenir"/>
              <a:sym typeface="Avenir"/>
            </a:endParaRPr>
          </a:p>
          <a:p>
            <a:pPr indent="0" lvl="0" marL="0" rtl="0" algn="ctr">
              <a:lnSpc>
                <a:spcPct val="70000"/>
              </a:lnSpc>
              <a:spcBef>
                <a:spcPts val="800"/>
              </a:spcBef>
              <a:spcAft>
                <a:spcPts val="0"/>
              </a:spcAft>
              <a:buNone/>
            </a:pPr>
            <a:r>
              <a:t/>
            </a:r>
            <a:endParaRPr sz="2600">
              <a:solidFill>
                <a:srgbClr val="000000"/>
              </a:solidFill>
              <a:latin typeface="Avenir"/>
              <a:ea typeface="Avenir"/>
              <a:cs typeface="Avenir"/>
              <a:sym typeface="Avenir"/>
            </a:endParaRPr>
          </a:p>
          <a:p>
            <a:pPr indent="0" lvl="0" marL="0" rtl="0" algn="ctr">
              <a:lnSpc>
                <a:spcPct val="70000"/>
              </a:lnSpc>
              <a:spcBef>
                <a:spcPts val="800"/>
              </a:spcBef>
              <a:spcAft>
                <a:spcPts val="0"/>
              </a:spcAft>
              <a:buNone/>
            </a:pPr>
            <a:r>
              <a:rPr lang="en" sz="2600">
                <a:solidFill>
                  <a:srgbClr val="000000"/>
                </a:solidFill>
                <a:latin typeface="Avenir"/>
                <a:ea typeface="Avenir"/>
                <a:cs typeface="Avenir"/>
                <a:sym typeface="Avenir"/>
              </a:rPr>
              <a:t>What is environmental justice? </a:t>
            </a:r>
            <a:endParaRPr sz="2600">
              <a:solidFill>
                <a:srgbClr val="000000"/>
              </a:solidFill>
              <a:latin typeface="Avenir"/>
              <a:ea typeface="Avenir"/>
              <a:cs typeface="Avenir"/>
              <a:sym typeface="Avenir"/>
            </a:endParaRPr>
          </a:p>
          <a:p>
            <a:pPr indent="0" lvl="0" marL="0" rtl="0" algn="ctr">
              <a:lnSpc>
                <a:spcPct val="70000"/>
              </a:lnSpc>
              <a:spcBef>
                <a:spcPts val="800"/>
              </a:spcBef>
              <a:spcAft>
                <a:spcPts val="0"/>
              </a:spcAft>
              <a:buNone/>
            </a:pPr>
            <a:r>
              <a:t/>
            </a:r>
            <a:endParaRPr sz="2600">
              <a:solidFill>
                <a:srgbClr val="000000"/>
              </a:solidFill>
              <a:latin typeface="Avenir"/>
              <a:ea typeface="Avenir"/>
              <a:cs typeface="Avenir"/>
              <a:sym typeface="Avenir"/>
            </a:endParaRPr>
          </a:p>
        </p:txBody>
      </p:sp>
      <p:pic>
        <p:nvPicPr>
          <p:cNvPr descr="We already know that pollution and climate change negatively affect people’s health and quality of life. But we’re not always clear about which people are most exposed and impacted.&#10;&#10;The harm that comes with rising seas and contaminated water systems isn’t evenly distributed. To the contrary: Those who are already disadvantaged by race, wealth, and income are usually the most affected by environmental disasters. Without recognizing that inequality, we’re not always solving the problems with our water, air, and soil in ways that serve the people who need it most — which is why environmental justice is a critical part of planning a green future that’s good for everyone.&#10;&#10;If you’ve never heard the term “environmental justice” before, or if you just want to know more about it, watch our video above." id="103" name="Google Shape;103;p18" title="Environmental justice, explained">
            <a:hlinkClick r:id="rId3"/>
          </p:cNvPr>
          <p:cNvPicPr preferRelativeResize="0"/>
          <p:nvPr/>
        </p:nvPicPr>
        <p:blipFill>
          <a:blip r:embed="rId4">
            <a:alphaModFix/>
          </a:blip>
          <a:stretch>
            <a:fillRect/>
          </a:stretch>
        </p:blipFill>
        <p:spPr>
          <a:xfrm>
            <a:off x="2286000" y="6"/>
            <a:ext cx="6858000"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1000"/>
                                        <p:tgtEl>
                                          <p:spTgt spid="1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9"/>
          <p:cNvSpPr txBox="1"/>
          <p:nvPr/>
        </p:nvSpPr>
        <p:spPr>
          <a:xfrm>
            <a:off x="131125" y="727650"/>
            <a:ext cx="5178600" cy="4922400"/>
          </a:xfrm>
          <a:prstGeom prst="rect">
            <a:avLst/>
          </a:prstGeom>
          <a:noFill/>
          <a:ln>
            <a:noFill/>
          </a:ln>
        </p:spPr>
        <p:txBody>
          <a:bodyPr anchorCtr="0" anchor="t" bIns="68575" lIns="68575" spcFirstLastPara="1" rIns="68575" wrap="square" tIns="68575">
            <a:spAutoFit/>
          </a:bodyPr>
          <a:lstStyle/>
          <a:p>
            <a:pPr indent="-298450" lvl="0" marL="342900" rtl="0" algn="l">
              <a:lnSpc>
                <a:spcPct val="115000"/>
              </a:lnSpc>
              <a:spcBef>
                <a:spcPts val="0"/>
              </a:spcBef>
              <a:spcAft>
                <a:spcPts val="0"/>
              </a:spcAft>
              <a:buSzPts val="2100"/>
              <a:buAutoNum type="arabicPeriod"/>
            </a:pPr>
            <a:r>
              <a:rPr lang="en" sz="2100">
                <a:latin typeface="Avenir"/>
                <a:ea typeface="Avenir"/>
                <a:cs typeface="Avenir"/>
                <a:sym typeface="Avenir"/>
              </a:rPr>
              <a:t>The Global South refers to “economically disadvantaged nation-states” as a post-Cold War alternative to the “Third World” label.</a:t>
            </a:r>
            <a:br>
              <a:rPr lang="en" sz="2100">
                <a:latin typeface="Avenir"/>
                <a:ea typeface="Avenir"/>
                <a:cs typeface="Avenir"/>
                <a:sym typeface="Avenir"/>
              </a:rPr>
            </a:br>
            <a:endParaRPr sz="2100">
              <a:latin typeface="Avenir"/>
              <a:ea typeface="Avenir"/>
              <a:cs typeface="Avenir"/>
              <a:sym typeface="Avenir"/>
            </a:endParaRPr>
          </a:p>
          <a:p>
            <a:pPr indent="-298450" lvl="0" marL="342900" rtl="0" algn="l">
              <a:lnSpc>
                <a:spcPct val="115000"/>
              </a:lnSpc>
              <a:spcBef>
                <a:spcPts val="0"/>
              </a:spcBef>
              <a:spcAft>
                <a:spcPts val="0"/>
              </a:spcAft>
              <a:buSzPts val="2100"/>
              <a:buAutoNum type="arabicPeriod"/>
            </a:pPr>
            <a:r>
              <a:rPr lang="en" sz="2100">
                <a:latin typeface="Avenir"/>
                <a:ea typeface="Avenir"/>
                <a:cs typeface="Avenir"/>
                <a:sym typeface="Avenir"/>
              </a:rPr>
              <a:t>The Global South does NOT refer to any particular </a:t>
            </a:r>
            <a:r>
              <a:rPr b="1" lang="en" sz="2100" u="sng">
                <a:latin typeface="Avenir"/>
                <a:ea typeface="Avenir"/>
                <a:cs typeface="Avenir"/>
                <a:sym typeface="Avenir"/>
              </a:rPr>
              <a:t>geographical</a:t>
            </a:r>
            <a:r>
              <a:rPr b="1" lang="en" sz="2100">
                <a:latin typeface="Avenir"/>
                <a:ea typeface="Avenir"/>
                <a:cs typeface="Avenir"/>
                <a:sym typeface="Avenir"/>
              </a:rPr>
              <a:t> south. </a:t>
            </a:r>
            <a:endParaRPr b="1" sz="2100">
              <a:latin typeface="Avenir"/>
              <a:ea typeface="Avenir"/>
              <a:cs typeface="Avenir"/>
              <a:sym typeface="Avenir"/>
            </a:endParaRPr>
          </a:p>
          <a:p>
            <a:pPr indent="-298450" lvl="1" marL="685800" rtl="0" algn="l">
              <a:lnSpc>
                <a:spcPct val="115000"/>
              </a:lnSpc>
              <a:spcBef>
                <a:spcPts val="0"/>
              </a:spcBef>
              <a:spcAft>
                <a:spcPts val="0"/>
              </a:spcAft>
              <a:buSzPts val="2100"/>
              <a:buFont typeface="Avenir"/>
              <a:buChar char="●"/>
            </a:pPr>
            <a:r>
              <a:rPr b="1" lang="en" sz="2100">
                <a:latin typeface="Avenir"/>
                <a:ea typeface="Avenir"/>
                <a:cs typeface="Avenir"/>
                <a:sym typeface="Avenir"/>
              </a:rPr>
              <a:t>Countries such as China and India, which are in the </a:t>
            </a:r>
            <a:r>
              <a:rPr b="1" lang="en" sz="2100" u="sng">
                <a:latin typeface="Avenir"/>
                <a:ea typeface="Avenir"/>
                <a:cs typeface="Avenir"/>
                <a:sym typeface="Avenir"/>
              </a:rPr>
              <a:t>Northern</a:t>
            </a:r>
            <a:r>
              <a:rPr b="1" lang="en" sz="2100">
                <a:latin typeface="Avenir"/>
                <a:ea typeface="Avenir"/>
                <a:cs typeface="Avenir"/>
                <a:sym typeface="Avenir"/>
              </a:rPr>
              <a:t> hemisphere, are considered part of the Global South</a:t>
            </a:r>
            <a:endParaRPr b="1" sz="2100">
              <a:latin typeface="Avenir"/>
              <a:ea typeface="Avenir"/>
              <a:cs typeface="Avenir"/>
              <a:sym typeface="Avenir"/>
            </a:endParaRPr>
          </a:p>
          <a:p>
            <a:pPr indent="0" lvl="0" marL="0" rtl="0" algn="just">
              <a:lnSpc>
                <a:spcPct val="115000"/>
              </a:lnSpc>
              <a:spcBef>
                <a:spcPts val="0"/>
              </a:spcBef>
              <a:spcAft>
                <a:spcPts val="0"/>
              </a:spcAft>
              <a:buNone/>
            </a:pPr>
            <a:r>
              <a:t/>
            </a:r>
            <a:endParaRPr b="1" sz="2100">
              <a:latin typeface="Avenir"/>
              <a:ea typeface="Avenir"/>
              <a:cs typeface="Avenir"/>
              <a:sym typeface="Avenir"/>
            </a:endParaRPr>
          </a:p>
          <a:p>
            <a:pPr indent="0" lvl="0" marL="0" rtl="0" algn="just">
              <a:spcBef>
                <a:spcPts val="0"/>
              </a:spcBef>
              <a:spcAft>
                <a:spcPts val="0"/>
              </a:spcAft>
              <a:buNone/>
            </a:pPr>
            <a:r>
              <a:t/>
            </a:r>
            <a:endParaRPr sz="2100" u="sng">
              <a:solidFill>
                <a:srgbClr val="434343"/>
              </a:solidFill>
              <a:latin typeface="Avenir"/>
              <a:ea typeface="Avenir"/>
              <a:cs typeface="Avenir"/>
              <a:sym typeface="Avenir"/>
            </a:endParaRPr>
          </a:p>
        </p:txBody>
      </p:sp>
      <p:sp>
        <p:nvSpPr>
          <p:cNvPr id="110" name="Google Shape;110;p19"/>
          <p:cNvSpPr txBox="1"/>
          <p:nvPr>
            <p:ph type="title"/>
          </p:nvPr>
        </p:nvSpPr>
        <p:spPr>
          <a:xfrm>
            <a:off x="-1910851" y="0"/>
            <a:ext cx="9144000" cy="6855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None/>
            </a:pPr>
            <a:r>
              <a:rPr b="1" lang="en" sz="2700">
                <a:solidFill>
                  <a:srgbClr val="434343"/>
                </a:solidFill>
                <a:latin typeface="Avenir"/>
                <a:ea typeface="Avenir"/>
                <a:cs typeface="Avenir"/>
                <a:sym typeface="Avenir"/>
              </a:rPr>
              <a:t>The Global South / Global North</a:t>
            </a:r>
            <a:endParaRPr b="1" sz="2700">
              <a:solidFill>
                <a:srgbClr val="434343"/>
              </a:solidFill>
              <a:latin typeface="Avenir"/>
              <a:ea typeface="Avenir"/>
              <a:cs typeface="Avenir"/>
              <a:sym typeface="Avenir"/>
            </a:endParaRPr>
          </a:p>
        </p:txBody>
      </p:sp>
      <p:cxnSp>
        <p:nvCxnSpPr>
          <p:cNvPr id="111" name="Google Shape;111;p19"/>
          <p:cNvCxnSpPr/>
          <p:nvPr/>
        </p:nvCxnSpPr>
        <p:spPr>
          <a:xfrm flipH="1" rot="10800000">
            <a:off x="204944" y="575179"/>
            <a:ext cx="4971600" cy="300"/>
          </a:xfrm>
          <a:prstGeom prst="straightConnector1">
            <a:avLst/>
          </a:prstGeom>
          <a:noFill/>
          <a:ln cap="flat" cmpd="sng" w="9525">
            <a:solidFill>
              <a:schemeClr val="dk1"/>
            </a:solidFill>
            <a:prstDash val="solid"/>
            <a:miter lim="800000"/>
            <a:headEnd len="sm" w="sm" type="none"/>
            <a:tailEnd len="sm" w="sm" type="none"/>
          </a:ln>
        </p:spPr>
      </p:cxnSp>
      <p:pic>
        <p:nvPicPr>
          <p:cNvPr id="112" name="Google Shape;112;p19"/>
          <p:cNvPicPr preferRelativeResize="0"/>
          <p:nvPr/>
        </p:nvPicPr>
        <p:blipFill>
          <a:blip r:embed="rId3">
            <a:alphaModFix/>
          </a:blip>
          <a:stretch>
            <a:fillRect/>
          </a:stretch>
        </p:blipFill>
        <p:spPr>
          <a:xfrm>
            <a:off x="5385925" y="1474179"/>
            <a:ext cx="3593475" cy="1843096"/>
          </a:xfrm>
          <a:prstGeom prst="rect">
            <a:avLst/>
          </a:prstGeom>
          <a:noFill/>
          <a:ln>
            <a:noFill/>
          </a:ln>
        </p:spPr>
      </p:pic>
      <p:sp>
        <p:nvSpPr>
          <p:cNvPr id="113" name="Google Shape;113;p19"/>
          <p:cNvSpPr txBox="1"/>
          <p:nvPr/>
        </p:nvSpPr>
        <p:spPr>
          <a:xfrm>
            <a:off x="5619225" y="3340325"/>
            <a:ext cx="33177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0"/>
          </a:p>
        </p:txBody>
      </p:sp>
      <p:sp>
        <p:nvSpPr>
          <p:cNvPr id="114" name="Google Shape;114;p19"/>
          <p:cNvSpPr txBox="1"/>
          <p:nvPr/>
        </p:nvSpPr>
        <p:spPr>
          <a:xfrm>
            <a:off x="6449850" y="4804800"/>
            <a:ext cx="21873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chemeClr val="dk1"/>
                </a:solidFill>
              </a:rPr>
              <a:t>(</a:t>
            </a:r>
            <a:r>
              <a:rPr lang="en" sz="1000">
                <a:solidFill>
                  <a:schemeClr val="dk1"/>
                </a:solidFill>
              </a:rPr>
              <a:t>Image credit: see slide notes)</a:t>
            </a:r>
            <a:endParaRPr/>
          </a:p>
        </p:txBody>
      </p:sp>
      <p:sp>
        <p:nvSpPr>
          <p:cNvPr id="115" name="Google Shape;115;p19"/>
          <p:cNvSpPr/>
          <p:nvPr/>
        </p:nvSpPr>
        <p:spPr>
          <a:xfrm>
            <a:off x="7766600" y="2104450"/>
            <a:ext cx="125100" cy="110100"/>
          </a:xfrm>
          <a:prstGeom prst="ellipse">
            <a:avLst/>
          </a:prstGeom>
          <a:noFill/>
          <a:ln cap="flat" cmpd="sng" w="2857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6" name="Google Shape;116;p19"/>
          <p:cNvCxnSpPr>
            <a:stCxn id="115" idx="4"/>
            <a:endCxn id="117" idx="0"/>
          </p:cNvCxnSpPr>
          <p:nvPr/>
        </p:nvCxnSpPr>
        <p:spPr>
          <a:xfrm flipH="1">
            <a:off x="7112450" y="2214550"/>
            <a:ext cx="716700" cy="1102800"/>
          </a:xfrm>
          <a:prstGeom prst="straightConnector1">
            <a:avLst/>
          </a:prstGeom>
          <a:noFill/>
          <a:ln cap="flat" cmpd="sng" w="28575">
            <a:solidFill>
              <a:srgbClr val="00FF00"/>
            </a:solidFill>
            <a:prstDash val="solid"/>
            <a:round/>
            <a:headEnd len="med" w="med" type="none"/>
            <a:tailEnd len="med" w="med" type="triangle"/>
          </a:ln>
        </p:spPr>
      </p:cxnSp>
      <p:sp>
        <p:nvSpPr>
          <p:cNvPr id="118" name="Google Shape;118;p19"/>
          <p:cNvSpPr/>
          <p:nvPr/>
        </p:nvSpPr>
        <p:spPr>
          <a:xfrm>
            <a:off x="5983075" y="1780975"/>
            <a:ext cx="314400" cy="338700"/>
          </a:xfrm>
          <a:prstGeom prst="ellipse">
            <a:avLst/>
          </a:prstGeom>
          <a:noFill/>
          <a:ln cap="flat" cmpd="sng" w="28575">
            <a:solidFill>
              <a:srgbClr val="00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9" name="Google Shape;119;p19"/>
          <p:cNvCxnSpPr>
            <a:stCxn id="118" idx="0"/>
          </p:cNvCxnSpPr>
          <p:nvPr/>
        </p:nvCxnSpPr>
        <p:spPr>
          <a:xfrm flipH="1" rot="10800000">
            <a:off x="6140275" y="1234675"/>
            <a:ext cx="848400" cy="546300"/>
          </a:xfrm>
          <a:prstGeom prst="straightConnector1">
            <a:avLst/>
          </a:prstGeom>
          <a:noFill/>
          <a:ln cap="flat" cmpd="sng" w="28575">
            <a:solidFill>
              <a:srgbClr val="00FF00"/>
            </a:solidFill>
            <a:prstDash val="solid"/>
            <a:round/>
            <a:headEnd len="med" w="med" type="none"/>
            <a:tailEnd len="med" w="med" type="triangle"/>
          </a:ln>
        </p:spPr>
      </p:cxnSp>
      <p:pic>
        <p:nvPicPr>
          <p:cNvPr id="120" name="Google Shape;120;p19"/>
          <p:cNvPicPr preferRelativeResize="0"/>
          <p:nvPr/>
        </p:nvPicPr>
        <p:blipFill>
          <a:blip r:embed="rId4">
            <a:alphaModFix/>
          </a:blip>
          <a:stretch>
            <a:fillRect/>
          </a:stretch>
        </p:blipFill>
        <p:spPr>
          <a:xfrm>
            <a:off x="6201222" y="3317278"/>
            <a:ext cx="1848901" cy="1318447"/>
          </a:xfrm>
          <a:prstGeom prst="rect">
            <a:avLst/>
          </a:prstGeom>
          <a:noFill/>
          <a:ln>
            <a:noFill/>
          </a:ln>
        </p:spPr>
      </p:pic>
      <p:pic>
        <p:nvPicPr>
          <p:cNvPr id="121" name="Google Shape;121;p19"/>
          <p:cNvPicPr preferRelativeResize="0"/>
          <p:nvPr/>
        </p:nvPicPr>
        <p:blipFill>
          <a:blip r:embed="rId5">
            <a:alphaModFix/>
          </a:blip>
          <a:stretch>
            <a:fillRect/>
          </a:stretch>
        </p:blipFill>
        <p:spPr>
          <a:xfrm>
            <a:off x="5973014" y="-83903"/>
            <a:ext cx="2077111" cy="1318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0"/>
          <p:cNvSpPr txBox="1"/>
          <p:nvPr/>
        </p:nvSpPr>
        <p:spPr>
          <a:xfrm>
            <a:off x="283525" y="1041025"/>
            <a:ext cx="5178600" cy="3931200"/>
          </a:xfrm>
          <a:prstGeom prst="rect">
            <a:avLst/>
          </a:prstGeom>
          <a:noFill/>
          <a:ln>
            <a:noFill/>
          </a:ln>
        </p:spPr>
        <p:txBody>
          <a:bodyPr anchorCtr="0" anchor="t" bIns="68575" lIns="68575" spcFirstLastPara="1" rIns="68575" wrap="square" tIns="68575">
            <a:spAutoFit/>
          </a:bodyPr>
          <a:lstStyle/>
          <a:p>
            <a:pPr indent="0" lvl="0" marL="0" rtl="0" algn="just">
              <a:lnSpc>
                <a:spcPct val="115000"/>
              </a:lnSpc>
              <a:spcBef>
                <a:spcPts val="0"/>
              </a:spcBef>
              <a:spcAft>
                <a:spcPts val="0"/>
              </a:spcAft>
              <a:buNone/>
            </a:pPr>
            <a:r>
              <a:rPr b="1" lang="en" sz="2200">
                <a:solidFill>
                  <a:schemeClr val="dk1"/>
                </a:solidFill>
                <a:latin typeface="Avenir"/>
                <a:ea typeface="Avenir"/>
                <a:cs typeface="Avenir"/>
                <a:sym typeface="Avenir"/>
              </a:rPr>
              <a:t>3. Has also been used in an </a:t>
            </a:r>
            <a:r>
              <a:rPr b="1" lang="en" sz="2200" u="sng">
                <a:solidFill>
                  <a:schemeClr val="dk1"/>
                </a:solidFill>
                <a:latin typeface="Avenir"/>
                <a:ea typeface="Avenir"/>
                <a:cs typeface="Avenir"/>
                <a:sym typeface="Avenir"/>
              </a:rPr>
              <a:t>abstract </a:t>
            </a:r>
            <a:r>
              <a:rPr b="1" lang="en" sz="2200">
                <a:solidFill>
                  <a:schemeClr val="dk1"/>
                </a:solidFill>
                <a:latin typeface="Avenir"/>
                <a:ea typeface="Avenir"/>
                <a:cs typeface="Avenir"/>
                <a:sym typeface="Avenir"/>
              </a:rPr>
              <a:t>sense to refer to a </a:t>
            </a:r>
            <a:r>
              <a:rPr b="1" lang="en" sz="2200" u="sng">
                <a:solidFill>
                  <a:schemeClr val="dk1"/>
                </a:solidFill>
                <a:latin typeface="Avenir"/>
                <a:ea typeface="Avenir"/>
                <a:cs typeface="Avenir"/>
                <a:sym typeface="Avenir"/>
              </a:rPr>
              <a:t>transnational</a:t>
            </a:r>
            <a:r>
              <a:rPr b="1" lang="en" sz="2200">
                <a:solidFill>
                  <a:schemeClr val="dk1"/>
                </a:solidFill>
                <a:latin typeface="Avenir"/>
                <a:ea typeface="Avenir"/>
                <a:cs typeface="Avenir"/>
                <a:sym typeface="Avenir"/>
              </a:rPr>
              <a:t> subject that shares the position of being disadvantaged under </a:t>
            </a:r>
            <a:r>
              <a:rPr b="1" lang="en" sz="2200" u="sng">
                <a:solidFill>
                  <a:schemeClr val="dk1"/>
                </a:solidFill>
                <a:latin typeface="Avenir"/>
                <a:ea typeface="Avenir"/>
                <a:cs typeface="Avenir"/>
                <a:sym typeface="Avenir"/>
              </a:rPr>
              <a:t>global</a:t>
            </a:r>
            <a:r>
              <a:rPr b="1" lang="en" sz="2200">
                <a:solidFill>
                  <a:schemeClr val="dk1"/>
                </a:solidFill>
                <a:latin typeface="Avenir"/>
                <a:ea typeface="Avenir"/>
                <a:cs typeface="Avenir"/>
                <a:sym typeface="Avenir"/>
              </a:rPr>
              <a:t> capitalism </a:t>
            </a:r>
            <a:endParaRPr b="1" sz="2200">
              <a:solidFill>
                <a:schemeClr val="dk1"/>
              </a:solidFill>
              <a:latin typeface="Avenir"/>
              <a:ea typeface="Avenir"/>
              <a:cs typeface="Avenir"/>
              <a:sym typeface="Avenir"/>
            </a:endParaRPr>
          </a:p>
          <a:p>
            <a:pPr indent="-304800" lvl="1" marL="685800" rtl="0" algn="just">
              <a:lnSpc>
                <a:spcPct val="115000"/>
              </a:lnSpc>
              <a:spcBef>
                <a:spcPts val="0"/>
              </a:spcBef>
              <a:spcAft>
                <a:spcPts val="0"/>
              </a:spcAft>
              <a:buClr>
                <a:schemeClr val="dk1"/>
              </a:buClr>
              <a:buSzPts val="2200"/>
              <a:buFont typeface="Avenir"/>
              <a:buChar char="●"/>
            </a:pPr>
            <a:r>
              <a:rPr b="1" lang="en" sz="2200">
                <a:solidFill>
                  <a:schemeClr val="dk1"/>
                </a:solidFill>
                <a:latin typeface="Avenir"/>
                <a:ea typeface="Avenir"/>
                <a:cs typeface="Avenir"/>
                <a:sym typeface="Avenir"/>
              </a:rPr>
              <a:t>E.g. Racial others, non-dominant language speakers even within the countries of the Global North </a:t>
            </a:r>
            <a:endParaRPr sz="2200">
              <a:solidFill>
                <a:schemeClr val="dk1"/>
              </a:solidFill>
              <a:latin typeface="Avenir"/>
              <a:ea typeface="Avenir"/>
              <a:cs typeface="Avenir"/>
              <a:sym typeface="Avenir"/>
            </a:endParaRPr>
          </a:p>
          <a:p>
            <a:pPr indent="0" lvl="0" marL="0" rtl="0" algn="just">
              <a:lnSpc>
                <a:spcPct val="115000"/>
              </a:lnSpc>
              <a:spcBef>
                <a:spcPts val="0"/>
              </a:spcBef>
              <a:spcAft>
                <a:spcPts val="0"/>
              </a:spcAft>
              <a:buNone/>
            </a:pPr>
            <a:r>
              <a:t/>
            </a:r>
            <a:endParaRPr sz="2100">
              <a:latin typeface="Avenir"/>
              <a:ea typeface="Avenir"/>
              <a:cs typeface="Avenir"/>
              <a:sym typeface="Avenir"/>
            </a:endParaRPr>
          </a:p>
          <a:p>
            <a:pPr indent="0" lvl="0" marL="0" rtl="0" algn="just">
              <a:lnSpc>
                <a:spcPct val="115000"/>
              </a:lnSpc>
              <a:spcBef>
                <a:spcPts val="0"/>
              </a:spcBef>
              <a:spcAft>
                <a:spcPts val="0"/>
              </a:spcAft>
              <a:buNone/>
            </a:pPr>
            <a:r>
              <a:t/>
            </a:r>
            <a:endParaRPr sz="2100">
              <a:latin typeface="Avenir"/>
              <a:ea typeface="Avenir"/>
              <a:cs typeface="Avenir"/>
              <a:sym typeface="Avenir"/>
            </a:endParaRPr>
          </a:p>
          <a:p>
            <a:pPr indent="0" lvl="0" marL="0" rtl="0" algn="just">
              <a:spcBef>
                <a:spcPts val="0"/>
              </a:spcBef>
              <a:spcAft>
                <a:spcPts val="0"/>
              </a:spcAft>
              <a:buNone/>
            </a:pPr>
            <a:r>
              <a:t/>
            </a:r>
            <a:endParaRPr sz="2100" u="sng">
              <a:solidFill>
                <a:srgbClr val="434343"/>
              </a:solidFill>
              <a:latin typeface="Avenir"/>
              <a:ea typeface="Avenir"/>
              <a:cs typeface="Avenir"/>
              <a:sym typeface="Avenir"/>
            </a:endParaRPr>
          </a:p>
        </p:txBody>
      </p:sp>
      <p:sp>
        <p:nvSpPr>
          <p:cNvPr id="128" name="Google Shape;128;p20"/>
          <p:cNvSpPr txBox="1"/>
          <p:nvPr>
            <p:ph type="title"/>
          </p:nvPr>
        </p:nvSpPr>
        <p:spPr>
          <a:xfrm>
            <a:off x="-1" y="194475"/>
            <a:ext cx="9144000" cy="685500"/>
          </a:xfrm>
          <a:prstGeom prst="rect">
            <a:avLst/>
          </a:prstGeom>
        </p:spPr>
        <p:txBody>
          <a:bodyPr anchorCtr="0" anchor="ctr" bIns="34275" lIns="68575" spcFirstLastPara="1" rIns="68575" wrap="square" tIns="34275">
            <a:normAutofit/>
          </a:bodyPr>
          <a:lstStyle/>
          <a:p>
            <a:pPr indent="0" lvl="0" marL="0" rtl="0" algn="ctr">
              <a:spcBef>
                <a:spcPts val="0"/>
              </a:spcBef>
              <a:spcAft>
                <a:spcPts val="0"/>
              </a:spcAft>
              <a:buNone/>
            </a:pPr>
            <a:r>
              <a:rPr b="1" lang="en" sz="2700">
                <a:solidFill>
                  <a:srgbClr val="434343"/>
                </a:solidFill>
                <a:latin typeface="Avenir"/>
                <a:ea typeface="Avenir"/>
                <a:cs typeface="Avenir"/>
                <a:sym typeface="Avenir"/>
              </a:rPr>
              <a:t>The Global South / Global North</a:t>
            </a:r>
            <a:endParaRPr b="1" sz="2700">
              <a:solidFill>
                <a:srgbClr val="434343"/>
              </a:solidFill>
              <a:latin typeface="Avenir"/>
              <a:ea typeface="Avenir"/>
              <a:cs typeface="Avenir"/>
              <a:sym typeface="Avenir"/>
            </a:endParaRPr>
          </a:p>
        </p:txBody>
      </p:sp>
      <p:cxnSp>
        <p:nvCxnSpPr>
          <p:cNvPr id="129" name="Google Shape;129;p20"/>
          <p:cNvCxnSpPr/>
          <p:nvPr/>
        </p:nvCxnSpPr>
        <p:spPr>
          <a:xfrm flipH="1" rot="10800000">
            <a:off x="1957544" y="803779"/>
            <a:ext cx="5285400" cy="300"/>
          </a:xfrm>
          <a:prstGeom prst="straightConnector1">
            <a:avLst/>
          </a:prstGeom>
          <a:noFill/>
          <a:ln cap="flat" cmpd="sng" w="9525">
            <a:solidFill>
              <a:schemeClr val="dk1"/>
            </a:solidFill>
            <a:prstDash val="solid"/>
            <a:miter lim="800000"/>
            <a:headEnd len="sm" w="sm" type="none"/>
            <a:tailEnd len="sm" w="sm" type="none"/>
          </a:ln>
        </p:spPr>
      </p:cxnSp>
      <p:pic>
        <p:nvPicPr>
          <p:cNvPr id="130" name="Google Shape;130;p20"/>
          <p:cNvPicPr preferRelativeResize="0"/>
          <p:nvPr/>
        </p:nvPicPr>
        <p:blipFill>
          <a:blip r:embed="rId3">
            <a:alphaModFix/>
          </a:blip>
          <a:stretch>
            <a:fillRect/>
          </a:stretch>
        </p:blipFill>
        <p:spPr>
          <a:xfrm>
            <a:off x="5588250" y="1577950"/>
            <a:ext cx="3391150" cy="1739325"/>
          </a:xfrm>
          <a:prstGeom prst="rect">
            <a:avLst/>
          </a:prstGeom>
          <a:noFill/>
          <a:ln>
            <a:noFill/>
          </a:ln>
        </p:spPr>
      </p:pic>
      <p:sp>
        <p:nvSpPr>
          <p:cNvPr id="131" name="Google Shape;131;p20"/>
          <p:cNvSpPr txBox="1"/>
          <p:nvPr/>
        </p:nvSpPr>
        <p:spPr>
          <a:xfrm>
            <a:off x="5606525" y="3409175"/>
            <a:ext cx="33546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For more information: </a:t>
            </a:r>
            <a:endParaRPr sz="1000"/>
          </a:p>
          <a:p>
            <a:pPr indent="0" lvl="0" marL="0" rtl="0" algn="l">
              <a:spcBef>
                <a:spcPts val="0"/>
              </a:spcBef>
              <a:spcAft>
                <a:spcPts val="0"/>
              </a:spcAft>
              <a:buNone/>
            </a:pPr>
            <a:r>
              <a:rPr lang="en" sz="1000"/>
              <a:t>Mahler, A. G. </a:t>
            </a:r>
            <a:r>
              <a:rPr lang="en" sz="1000"/>
              <a:t> (2017, October 25). </a:t>
            </a:r>
            <a:r>
              <a:rPr i="1" lang="en" sz="1000"/>
              <a:t>Global South.</a:t>
            </a:r>
            <a:r>
              <a:rPr lang="en" sz="1000"/>
              <a:t> Oxford Bibliographies. </a:t>
            </a:r>
            <a:r>
              <a:rPr lang="en" sz="1000"/>
              <a:t>DOI: 10.1093/OBO/9780190221911-0055</a:t>
            </a:r>
            <a:endParaRPr sz="1000"/>
          </a:p>
        </p:txBody>
      </p:sp>
      <p:sp>
        <p:nvSpPr>
          <p:cNvPr id="132" name="Google Shape;132;p20"/>
          <p:cNvSpPr txBox="1"/>
          <p:nvPr/>
        </p:nvSpPr>
        <p:spPr>
          <a:xfrm>
            <a:off x="283525" y="3877100"/>
            <a:ext cx="5178600" cy="923400"/>
          </a:xfrm>
          <a:prstGeom prst="rect">
            <a:avLst/>
          </a:prstGeom>
          <a:noFill/>
          <a:ln cap="flat" cmpd="sng" w="38100">
            <a:solidFill>
              <a:srgbClr val="E06666"/>
            </a:solidFill>
            <a:prstDash val="solid"/>
            <a:round/>
            <a:headEnd len="sm" w="sm" type="none"/>
            <a:tailEnd len="sm" w="sm" type="none"/>
          </a:ln>
        </p:spPr>
        <p:txBody>
          <a:bodyPr anchorCtr="0" anchor="t" bIns="68575" lIns="68575" spcFirstLastPara="1" rIns="68575" wrap="square" tIns="68575">
            <a:spAutoFit/>
          </a:bodyPr>
          <a:lstStyle/>
          <a:p>
            <a:pPr indent="0" lvl="0" marL="0" rtl="0" algn="ctr">
              <a:spcBef>
                <a:spcPts val="0"/>
              </a:spcBef>
              <a:spcAft>
                <a:spcPts val="0"/>
              </a:spcAft>
              <a:buNone/>
            </a:pPr>
            <a:r>
              <a:rPr lang="en" sz="1700">
                <a:highlight>
                  <a:srgbClr val="EA9999"/>
                </a:highlight>
                <a:latin typeface="Avenir"/>
                <a:ea typeface="Avenir"/>
                <a:cs typeface="Avenir"/>
                <a:sym typeface="Avenir"/>
              </a:rPr>
              <a:t>QUESTION:</a:t>
            </a:r>
            <a:r>
              <a:rPr lang="en" sz="1700">
                <a:latin typeface="Avenir"/>
                <a:ea typeface="Avenir"/>
                <a:cs typeface="Avenir"/>
                <a:sym typeface="Avenir"/>
              </a:rPr>
              <a:t> Can you think of any examples of inequalities in the Global South caused by the actions of the Global North?</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1"/>
          <p:cNvSpPr txBox="1"/>
          <p:nvPr/>
        </p:nvSpPr>
        <p:spPr>
          <a:xfrm>
            <a:off x="283519" y="844481"/>
            <a:ext cx="5130600" cy="4233000"/>
          </a:xfrm>
          <a:prstGeom prst="rect">
            <a:avLst/>
          </a:prstGeom>
          <a:noFill/>
          <a:ln>
            <a:noFill/>
          </a:ln>
        </p:spPr>
        <p:txBody>
          <a:bodyPr anchorCtr="0" anchor="t" bIns="68575" lIns="68575" spcFirstLastPara="1" rIns="68575" wrap="square" tIns="68575">
            <a:spAutoFit/>
          </a:bodyPr>
          <a:lstStyle/>
          <a:p>
            <a:pPr indent="-292100" lvl="0" marL="342900" rtl="0" algn="just">
              <a:lnSpc>
                <a:spcPct val="115000"/>
              </a:lnSpc>
              <a:spcBef>
                <a:spcPts val="0"/>
              </a:spcBef>
              <a:spcAft>
                <a:spcPts val="0"/>
              </a:spcAft>
              <a:buSzPts val="2000"/>
              <a:buChar char="●"/>
            </a:pPr>
            <a:r>
              <a:rPr lang="en" sz="2000">
                <a:latin typeface="Avenir"/>
                <a:ea typeface="Avenir"/>
                <a:cs typeface="Avenir"/>
                <a:sym typeface="Avenir"/>
              </a:rPr>
              <a:t>2nd December 1984</a:t>
            </a:r>
            <a:endParaRPr sz="2000">
              <a:latin typeface="Avenir"/>
              <a:ea typeface="Avenir"/>
              <a:cs typeface="Avenir"/>
              <a:sym typeface="Avenir"/>
            </a:endParaRPr>
          </a:p>
          <a:p>
            <a:pPr indent="0" lvl="0" marL="342900" rtl="0" algn="just">
              <a:lnSpc>
                <a:spcPct val="115000"/>
              </a:lnSpc>
              <a:spcBef>
                <a:spcPts val="0"/>
              </a:spcBef>
              <a:spcAft>
                <a:spcPts val="0"/>
              </a:spcAft>
              <a:buNone/>
            </a:pPr>
            <a:r>
              <a:t/>
            </a:r>
            <a:endParaRPr sz="2000">
              <a:latin typeface="Avenir"/>
              <a:ea typeface="Avenir"/>
              <a:cs typeface="Avenir"/>
              <a:sym typeface="Avenir"/>
            </a:endParaRPr>
          </a:p>
          <a:p>
            <a:pPr indent="-292100" lvl="0" marL="342900" rtl="0" algn="just">
              <a:lnSpc>
                <a:spcPct val="115000"/>
              </a:lnSpc>
              <a:spcBef>
                <a:spcPts val="0"/>
              </a:spcBef>
              <a:spcAft>
                <a:spcPts val="0"/>
              </a:spcAft>
              <a:buSzPts val="2000"/>
              <a:buFont typeface="Avenir"/>
              <a:buChar char="●"/>
            </a:pPr>
            <a:r>
              <a:rPr lang="en" sz="2000">
                <a:latin typeface="Avenir"/>
                <a:ea typeface="Avenir"/>
                <a:cs typeface="Avenir"/>
                <a:sym typeface="Avenir"/>
              </a:rPr>
              <a:t>At least 30 tons of toxic gas were released after an accident at the Union Carbide pesticide plant in Bhopal, India.</a:t>
            </a:r>
            <a:endParaRPr sz="2000">
              <a:latin typeface="Avenir"/>
              <a:ea typeface="Avenir"/>
              <a:cs typeface="Avenir"/>
              <a:sym typeface="Avenir"/>
            </a:endParaRPr>
          </a:p>
          <a:p>
            <a:pPr indent="0" lvl="0" marL="342900" rtl="0" algn="just">
              <a:lnSpc>
                <a:spcPct val="115000"/>
              </a:lnSpc>
              <a:spcBef>
                <a:spcPts val="0"/>
              </a:spcBef>
              <a:spcAft>
                <a:spcPts val="0"/>
              </a:spcAft>
              <a:buNone/>
            </a:pPr>
            <a:r>
              <a:rPr lang="en" sz="2000">
                <a:latin typeface="Avenir"/>
                <a:ea typeface="Avenir"/>
                <a:cs typeface="Avenir"/>
                <a:sym typeface="Avenir"/>
              </a:rPr>
              <a:t> </a:t>
            </a:r>
            <a:endParaRPr sz="2000">
              <a:latin typeface="Avenir"/>
              <a:ea typeface="Avenir"/>
              <a:cs typeface="Avenir"/>
              <a:sym typeface="Avenir"/>
            </a:endParaRPr>
          </a:p>
          <a:p>
            <a:pPr indent="-292100" lvl="0" marL="342900" rtl="0" algn="just">
              <a:lnSpc>
                <a:spcPct val="115000"/>
              </a:lnSpc>
              <a:spcBef>
                <a:spcPts val="0"/>
              </a:spcBef>
              <a:spcAft>
                <a:spcPts val="0"/>
              </a:spcAft>
              <a:buSzPts val="2000"/>
              <a:buFont typeface="Avenir"/>
              <a:buChar char="●"/>
            </a:pPr>
            <a:r>
              <a:rPr lang="en" sz="2000">
                <a:latin typeface="Avenir"/>
                <a:ea typeface="Avenir"/>
                <a:cs typeface="Avenir"/>
                <a:sym typeface="Avenir"/>
              </a:rPr>
              <a:t>Union Carbide was an American chemical multinational corporation, now owned by the Dow Chemical Company (2001). Accounts suggest a history of safety lapses at the plant.</a:t>
            </a:r>
            <a:endParaRPr sz="2000">
              <a:latin typeface="Avenir"/>
              <a:ea typeface="Avenir"/>
              <a:cs typeface="Avenir"/>
              <a:sym typeface="Avenir"/>
            </a:endParaRPr>
          </a:p>
          <a:p>
            <a:pPr indent="0" lvl="0" marL="0" rtl="0" algn="just">
              <a:spcBef>
                <a:spcPts val="0"/>
              </a:spcBef>
              <a:spcAft>
                <a:spcPts val="0"/>
              </a:spcAft>
              <a:buNone/>
            </a:pPr>
            <a:r>
              <a:t/>
            </a:r>
            <a:endParaRPr sz="1300" u="sng">
              <a:solidFill>
                <a:srgbClr val="434343"/>
              </a:solidFill>
              <a:latin typeface="Avenir"/>
              <a:ea typeface="Avenir"/>
              <a:cs typeface="Avenir"/>
              <a:sym typeface="Avenir"/>
            </a:endParaRPr>
          </a:p>
        </p:txBody>
      </p:sp>
      <p:sp>
        <p:nvSpPr>
          <p:cNvPr id="139" name="Google Shape;139;p21"/>
          <p:cNvSpPr txBox="1"/>
          <p:nvPr>
            <p:ph type="title"/>
          </p:nvPr>
        </p:nvSpPr>
        <p:spPr>
          <a:xfrm>
            <a:off x="283519" y="118275"/>
            <a:ext cx="5470800" cy="685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The Bhopal Disaster</a:t>
            </a:r>
            <a:endParaRPr b="1" sz="2700">
              <a:solidFill>
                <a:srgbClr val="434343"/>
              </a:solidFill>
              <a:latin typeface="Avenir"/>
              <a:ea typeface="Avenir"/>
              <a:cs typeface="Avenir"/>
              <a:sym typeface="Avenir"/>
            </a:endParaRPr>
          </a:p>
        </p:txBody>
      </p:sp>
      <p:cxnSp>
        <p:nvCxnSpPr>
          <p:cNvPr id="140" name="Google Shape;140;p21"/>
          <p:cNvCxnSpPr/>
          <p:nvPr/>
        </p:nvCxnSpPr>
        <p:spPr>
          <a:xfrm flipH="1" rot="10800000">
            <a:off x="376219" y="727354"/>
            <a:ext cx="5285400" cy="300"/>
          </a:xfrm>
          <a:prstGeom prst="straightConnector1">
            <a:avLst/>
          </a:prstGeom>
          <a:noFill/>
          <a:ln cap="flat" cmpd="sng" w="9525">
            <a:solidFill>
              <a:schemeClr val="dk1"/>
            </a:solidFill>
            <a:prstDash val="solid"/>
            <a:miter lim="800000"/>
            <a:headEnd len="sm" w="sm" type="none"/>
            <a:tailEnd len="sm" w="sm" type="none"/>
          </a:ln>
        </p:spPr>
      </p:cxnSp>
      <p:pic>
        <p:nvPicPr>
          <p:cNvPr id="141" name="Google Shape;141;p21"/>
          <p:cNvPicPr preferRelativeResize="0"/>
          <p:nvPr/>
        </p:nvPicPr>
        <p:blipFill rotWithShape="1">
          <a:blip r:embed="rId3">
            <a:alphaModFix/>
          </a:blip>
          <a:srcRect b="0" l="32902" r="22635" t="0"/>
          <a:stretch/>
        </p:blipFill>
        <p:spPr>
          <a:xfrm>
            <a:off x="5625500" y="0"/>
            <a:ext cx="3518500" cy="5143500"/>
          </a:xfrm>
          <a:prstGeom prst="rect">
            <a:avLst/>
          </a:prstGeom>
          <a:noFill/>
          <a:ln>
            <a:noFill/>
          </a:ln>
        </p:spPr>
      </p:pic>
      <p:sp>
        <p:nvSpPr>
          <p:cNvPr id="142" name="Google Shape;142;p21"/>
          <p:cNvSpPr txBox="1"/>
          <p:nvPr/>
        </p:nvSpPr>
        <p:spPr>
          <a:xfrm>
            <a:off x="5625525" y="4183200"/>
            <a:ext cx="3518400" cy="954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Source:</a:t>
            </a:r>
            <a:endParaRPr sz="1000">
              <a:solidFill>
                <a:srgbClr val="FFFFFF"/>
              </a:solidFill>
            </a:endParaRPr>
          </a:p>
          <a:p>
            <a:pPr indent="0" lvl="0" marL="0" rtl="0" algn="r">
              <a:spcBef>
                <a:spcPts val="0"/>
              </a:spcBef>
              <a:spcAft>
                <a:spcPts val="0"/>
              </a:spcAft>
              <a:buNone/>
            </a:pPr>
            <a:r>
              <a:rPr lang="en" sz="1000">
                <a:solidFill>
                  <a:srgbClr val="FFFFFF"/>
                </a:solidFill>
              </a:rPr>
              <a:t>Taylor, A. (2014, December 2). </a:t>
            </a:r>
            <a:r>
              <a:rPr i="1" lang="en" sz="1000">
                <a:solidFill>
                  <a:srgbClr val="FFFFFF"/>
                </a:solidFill>
              </a:rPr>
              <a:t>Bhopal: The World’s Worst Industrial Disaster, 30 Years Later</a:t>
            </a:r>
            <a:r>
              <a:rPr lang="en" sz="1000">
                <a:solidFill>
                  <a:srgbClr val="FFFFFF"/>
                </a:solidFill>
              </a:rPr>
              <a:t>. The Atlantic.</a:t>
            </a:r>
            <a:r>
              <a:rPr lang="en" sz="1000">
                <a:solidFill>
                  <a:srgbClr val="FFFFFF"/>
                </a:solidFill>
              </a:rPr>
              <a:t>. </a:t>
            </a:r>
            <a:r>
              <a:rPr lang="en" sz="1000">
                <a:solidFill>
                  <a:srgbClr val="FFFFFF"/>
                </a:solidFill>
              </a:rPr>
              <a:t>https://www.theatlantic.com/photo/2014/12/bhopal-the-worlds-worst-industrial-disaster-30-years-later/100864/</a:t>
            </a:r>
            <a:endParaRPr sz="100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2"/>
          <p:cNvSpPr txBox="1"/>
          <p:nvPr/>
        </p:nvSpPr>
        <p:spPr>
          <a:xfrm>
            <a:off x="283519" y="844481"/>
            <a:ext cx="5130600" cy="4233000"/>
          </a:xfrm>
          <a:prstGeom prst="rect">
            <a:avLst/>
          </a:prstGeom>
          <a:noFill/>
          <a:ln>
            <a:noFill/>
          </a:ln>
        </p:spPr>
        <p:txBody>
          <a:bodyPr anchorCtr="0" anchor="t" bIns="68575" lIns="68575" spcFirstLastPara="1" rIns="68575" wrap="square" tIns="68575">
            <a:spAutoFit/>
          </a:bodyPr>
          <a:lstStyle/>
          <a:p>
            <a:pPr indent="-292100" lvl="0" marL="342900" rtl="0" algn="just">
              <a:lnSpc>
                <a:spcPct val="115000"/>
              </a:lnSpc>
              <a:spcBef>
                <a:spcPts val="0"/>
              </a:spcBef>
              <a:spcAft>
                <a:spcPts val="0"/>
              </a:spcAft>
              <a:buClr>
                <a:schemeClr val="dk1"/>
              </a:buClr>
              <a:buSzPts val="2000"/>
              <a:buFont typeface="Avenir"/>
              <a:buChar char="●"/>
            </a:pPr>
            <a:r>
              <a:rPr lang="en" sz="2000">
                <a:solidFill>
                  <a:schemeClr val="dk1"/>
                </a:solidFill>
                <a:latin typeface="Avenir"/>
                <a:ea typeface="Avenir"/>
                <a:cs typeface="Avenir"/>
                <a:sym typeface="Avenir"/>
              </a:rPr>
              <a:t>Government figures suggest that 15 000 victims were killed by the gas, which caused their throats and eyes to burn. </a:t>
            </a:r>
            <a:endParaRPr sz="2000">
              <a:solidFill>
                <a:schemeClr val="dk1"/>
              </a:solidFill>
              <a:latin typeface="Avenir"/>
              <a:ea typeface="Avenir"/>
              <a:cs typeface="Avenir"/>
              <a:sym typeface="Avenir"/>
            </a:endParaRPr>
          </a:p>
          <a:p>
            <a:pPr indent="0" lvl="0" marL="342900" rtl="0" algn="just">
              <a:lnSpc>
                <a:spcPct val="115000"/>
              </a:lnSpc>
              <a:spcBef>
                <a:spcPts val="0"/>
              </a:spcBef>
              <a:spcAft>
                <a:spcPts val="0"/>
              </a:spcAft>
              <a:buNone/>
            </a:pPr>
            <a:r>
              <a:t/>
            </a:r>
            <a:endParaRPr sz="2000">
              <a:solidFill>
                <a:schemeClr val="dk1"/>
              </a:solidFill>
              <a:latin typeface="Avenir"/>
              <a:ea typeface="Avenir"/>
              <a:cs typeface="Avenir"/>
              <a:sym typeface="Avenir"/>
            </a:endParaRPr>
          </a:p>
          <a:p>
            <a:pPr indent="-292100" lvl="0" marL="342900" rtl="0" algn="just">
              <a:lnSpc>
                <a:spcPct val="115000"/>
              </a:lnSpc>
              <a:spcBef>
                <a:spcPts val="0"/>
              </a:spcBef>
              <a:spcAft>
                <a:spcPts val="0"/>
              </a:spcAft>
              <a:buClr>
                <a:schemeClr val="dk1"/>
              </a:buClr>
              <a:buSzPts val="2000"/>
              <a:buFont typeface="Avenir"/>
              <a:buChar char="●"/>
            </a:pPr>
            <a:r>
              <a:rPr lang="en" sz="2000">
                <a:solidFill>
                  <a:schemeClr val="dk1"/>
                </a:solidFill>
                <a:latin typeface="Avenir"/>
                <a:ea typeface="Avenir"/>
                <a:cs typeface="Avenir"/>
                <a:sym typeface="Avenir"/>
              </a:rPr>
              <a:t>Long-lasting effects include congenital defects (children born with mental and physical disabilities) → though the cause is disputed</a:t>
            </a:r>
            <a:endParaRPr sz="2000">
              <a:solidFill>
                <a:schemeClr val="dk1"/>
              </a:solidFill>
              <a:latin typeface="Avenir"/>
              <a:ea typeface="Avenir"/>
              <a:cs typeface="Avenir"/>
              <a:sym typeface="Avenir"/>
            </a:endParaRPr>
          </a:p>
          <a:p>
            <a:pPr indent="0" lvl="0" marL="342900" rtl="0" algn="just">
              <a:lnSpc>
                <a:spcPct val="115000"/>
              </a:lnSpc>
              <a:spcBef>
                <a:spcPts val="0"/>
              </a:spcBef>
              <a:spcAft>
                <a:spcPts val="0"/>
              </a:spcAft>
              <a:buNone/>
            </a:pPr>
            <a:r>
              <a:t/>
            </a:r>
            <a:endParaRPr sz="2000">
              <a:solidFill>
                <a:schemeClr val="dk1"/>
              </a:solidFill>
              <a:latin typeface="Avenir"/>
              <a:ea typeface="Avenir"/>
              <a:cs typeface="Avenir"/>
              <a:sym typeface="Avenir"/>
            </a:endParaRPr>
          </a:p>
          <a:p>
            <a:pPr indent="-292100" lvl="0" marL="342900" rtl="0" algn="just">
              <a:lnSpc>
                <a:spcPct val="115000"/>
              </a:lnSpc>
              <a:spcBef>
                <a:spcPts val="0"/>
              </a:spcBef>
              <a:spcAft>
                <a:spcPts val="0"/>
              </a:spcAft>
              <a:buClr>
                <a:schemeClr val="dk1"/>
              </a:buClr>
              <a:buSzPts val="2000"/>
              <a:buFont typeface="Avenir"/>
              <a:buChar char="●"/>
            </a:pPr>
            <a:r>
              <a:rPr lang="en" sz="2000">
                <a:solidFill>
                  <a:schemeClr val="dk1"/>
                </a:solidFill>
                <a:latin typeface="Avenir"/>
                <a:ea typeface="Avenir"/>
                <a:cs typeface="Avenir"/>
                <a:sym typeface="Avenir"/>
              </a:rPr>
              <a:t>General area is contaminated (water, waste material buried) </a:t>
            </a:r>
            <a:endParaRPr sz="2000">
              <a:latin typeface="Avenir"/>
              <a:ea typeface="Avenir"/>
              <a:cs typeface="Avenir"/>
              <a:sym typeface="Avenir"/>
            </a:endParaRPr>
          </a:p>
          <a:p>
            <a:pPr indent="0" lvl="0" marL="0" rtl="0" algn="just">
              <a:spcBef>
                <a:spcPts val="0"/>
              </a:spcBef>
              <a:spcAft>
                <a:spcPts val="0"/>
              </a:spcAft>
              <a:buNone/>
            </a:pPr>
            <a:r>
              <a:t/>
            </a:r>
            <a:endParaRPr sz="1300" u="sng">
              <a:solidFill>
                <a:srgbClr val="434343"/>
              </a:solidFill>
              <a:latin typeface="Avenir"/>
              <a:ea typeface="Avenir"/>
              <a:cs typeface="Avenir"/>
              <a:sym typeface="Avenir"/>
            </a:endParaRPr>
          </a:p>
        </p:txBody>
      </p:sp>
      <p:sp>
        <p:nvSpPr>
          <p:cNvPr id="149" name="Google Shape;149;p22"/>
          <p:cNvSpPr txBox="1"/>
          <p:nvPr>
            <p:ph type="title"/>
          </p:nvPr>
        </p:nvSpPr>
        <p:spPr>
          <a:xfrm>
            <a:off x="283519" y="118275"/>
            <a:ext cx="5470800" cy="685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b="1" lang="en" sz="2700">
                <a:solidFill>
                  <a:srgbClr val="434343"/>
                </a:solidFill>
                <a:latin typeface="Avenir"/>
                <a:ea typeface="Avenir"/>
                <a:cs typeface="Avenir"/>
                <a:sym typeface="Avenir"/>
              </a:rPr>
              <a:t>The Bhopal Disaster</a:t>
            </a:r>
            <a:endParaRPr b="1" sz="2700">
              <a:solidFill>
                <a:srgbClr val="434343"/>
              </a:solidFill>
              <a:latin typeface="Avenir"/>
              <a:ea typeface="Avenir"/>
              <a:cs typeface="Avenir"/>
              <a:sym typeface="Avenir"/>
            </a:endParaRPr>
          </a:p>
        </p:txBody>
      </p:sp>
      <p:cxnSp>
        <p:nvCxnSpPr>
          <p:cNvPr id="150" name="Google Shape;150;p22"/>
          <p:cNvCxnSpPr/>
          <p:nvPr/>
        </p:nvCxnSpPr>
        <p:spPr>
          <a:xfrm flipH="1" rot="10800000">
            <a:off x="376219" y="727354"/>
            <a:ext cx="5285400" cy="300"/>
          </a:xfrm>
          <a:prstGeom prst="straightConnector1">
            <a:avLst/>
          </a:prstGeom>
          <a:noFill/>
          <a:ln cap="flat" cmpd="sng" w="9525">
            <a:solidFill>
              <a:schemeClr val="dk1"/>
            </a:solidFill>
            <a:prstDash val="solid"/>
            <a:miter lim="800000"/>
            <a:headEnd len="sm" w="sm" type="none"/>
            <a:tailEnd len="sm" w="sm" type="none"/>
          </a:ln>
        </p:spPr>
      </p:cxnSp>
      <p:pic>
        <p:nvPicPr>
          <p:cNvPr id="151" name="Google Shape;151;p22"/>
          <p:cNvPicPr preferRelativeResize="0"/>
          <p:nvPr/>
        </p:nvPicPr>
        <p:blipFill rotWithShape="1">
          <a:blip r:embed="rId3">
            <a:alphaModFix/>
          </a:blip>
          <a:srcRect b="0" l="28093" r="29153" t="0"/>
          <a:stretch/>
        </p:blipFill>
        <p:spPr>
          <a:xfrm>
            <a:off x="5647600" y="0"/>
            <a:ext cx="3518400" cy="5143500"/>
          </a:xfrm>
          <a:prstGeom prst="rect">
            <a:avLst/>
          </a:prstGeom>
          <a:noFill/>
          <a:ln>
            <a:noFill/>
          </a:ln>
        </p:spPr>
      </p:pic>
      <p:sp>
        <p:nvSpPr>
          <p:cNvPr id="152" name="Google Shape;152;p22"/>
          <p:cNvSpPr txBox="1"/>
          <p:nvPr/>
        </p:nvSpPr>
        <p:spPr>
          <a:xfrm>
            <a:off x="5625525" y="4183200"/>
            <a:ext cx="3518400" cy="9543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000">
                <a:solidFill>
                  <a:srgbClr val="FFFFFF"/>
                </a:solidFill>
              </a:rPr>
              <a:t>Source:</a:t>
            </a:r>
            <a:endParaRPr sz="1000">
              <a:solidFill>
                <a:srgbClr val="FFFFFF"/>
              </a:solidFill>
            </a:endParaRPr>
          </a:p>
          <a:p>
            <a:pPr indent="0" lvl="0" marL="0" rtl="0" algn="r">
              <a:spcBef>
                <a:spcPts val="0"/>
              </a:spcBef>
              <a:spcAft>
                <a:spcPts val="0"/>
              </a:spcAft>
              <a:buNone/>
            </a:pPr>
            <a:r>
              <a:rPr lang="en" sz="1000">
                <a:solidFill>
                  <a:srgbClr val="FFFFFF"/>
                </a:solidFill>
              </a:rPr>
              <a:t>Taylor, A. (2014, December 2). </a:t>
            </a:r>
            <a:r>
              <a:rPr i="1" lang="en" sz="1000">
                <a:solidFill>
                  <a:srgbClr val="FFFFFF"/>
                </a:solidFill>
              </a:rPr>
              <a:t>Bhopal: The World’s Worst Industrial Disaster, 30 Years Later</a:t>
            </a:r>
            <a:r>
              <a:rPr lang="en" sz="1000">
                <a:solidFill>
                  <a:srgbClr val="FFFFFF"/>
                </a:solidFill>
              </a:rPr>
              <a:t>. The Atlantic.. https://www.theatlantic.com/photo/2014/12/bhopal-the-worlds-worst-industrial-disaster-30-years-later/100864/</a:t>
            </a:r>
            <a:endParaRPr sz="10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